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tags/tag41.xml" ContentType="application/vnd.openxmlformats-officedocument.presentationml.tags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728" r:id="rId4"/>
  </p:sldMasterIdLst>
  <p:notesMasterIdLst>
    <p:notesMasterId r:id="rId51"/>
  </p:notesMasterIdLst>
  <p:handoutMasterIdLst>
    <p:handoutMasterId r:id="rId52"/>
  </p:handoutMasterIdLst>
  <p:sldIdLst>
    <p:sldId id="256" r:id="rId5"/>
    <p:sldId id="334" r:id="rId6"/>
    <p:sldId id="304" r:id="rId7"/>
    <p:sldId id="335" r:id="rId8"/>
    <p:sldId id="320" r:id="rId9"/>
    <p:sldId id="303" r:id="rId10"/>
    <p:sldId id="302" r:id="rId11"/>
    <p:sldId id="306" r:id="rId12"/>
    <p:sldId id="352" r:id="rId13"/>
    <p:sldId id="305" r:id="rId14"/>
    <p:sldId id="336" r:id="rId15"/>
    <p:sldId id="337" r:id="rId16"/>
    <p:sldId id="307" r:id="rId17"/>
    <p:sldId id="308" r:id="rId18"/>
    <p:sldId id="309" r:id="rId19"/>
    <p:sldId id="310" r:id="rId20"/>
    <p:sldId id="311" r:id="rId21"/>
    <p:sldId id="353" r:id="rId22"/>
    <p:sldId id="319" r:id="rId23"/>
    <p:sldId id="312" r:id="rId24"/>
    <p:sldId id="338" r:id="rId25"/>
    <p:sldId id="313" r:id="rId26"/>
    <p:sldId id="314" r:id="rId27"/>
    <p:sldId id="339" r:id="rId28"/>
    <p:sldId id="354" r:id="rId29"/>
    <p:sldId id="340" r:id="rId30"/>
    <p:sldId id="341" r:id="rId31"/>
    <p:sldId id="342" r:id="rId32"/>
    <p:sldId id="343" r:id="rId33"/>
    <p:sldId id="316" r:id="rId34"/>
    <p:sldId id="317" r:id="rId35"/>
    <p:sldId id="348" r:id="rId36"/>
    <p:sldId id="351" r:id="rId37"/>
    <p:sldId id="349" r:id="rId38"/>
    <p:sldId id="347" r:id="rId39"/>
    <p:sldId id="330" r:id="rId40"/>
    <p:sldId id="331" r:id="rId41"/>
    <p:sldId id="321" r:id="rId42"/>
    <p:sldId id="350" r:id="rId43"/>
    <p:sldId id="328" r:id="rId44"/>
    <p:sldId id="322" r:id="rId45"/>
    <p:sldId id="324" r:id="rId46"/>
    <p:sldId id="325" r:id="rId47"/>
    <p:sldId id="326" r:id="rId48"/>
    <p:sldId id="323" r:id="rId49"/>
    <p:sldId id="333" r:id="rId50"/>
  </p:sldIdLst>
  <p:sldSz cx="9144000" cy="6858000" type="screen4x3"/>
  <p:notesSz cx="7315200" cy="9601200"/>
  <p:custDataLst>
    <p:tags r:id="rId53"/>
  </p:custData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024">
          <p15:clr>
            <a:srgbClr val="A4A3A4"/>
          </p15:clr>
        </p15:guide>
        <p15:guide id="2" pos="2304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CCFF33"/>
    <a:srgbClr val="3366FF"/>
    <a:srgbClr val="3333FF"/>
    <a:srgbClr val="CC0000"/>
    <a:srgbClr val="000000"/>
    <a:srgbClr val="A7FD67"/>
    <a:srgbClr val="FBF74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  <p:ext uri="{1BD7E111-0CB8-44D6-8891-C1BB2F81B7CC}">
      <p1710:readonlyRecommended xmlns:p1710="http://schemas.microsoft.com/office/powerpoint/2017/10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884BB20-A8B2-42E5-B65C-218253873945}" v="1" dt="2025-10-02T00:36:38.998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58" d="100"/>
          <a:sy n="58" d="100"/>
        </p:scale>
        <p:origin x="2602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>
      <p:cViewPr varScale="1">
        <p:scale>
          <a:sx n="118" d="100"/>
          <a:sy n="118" d="100"/>
        </p:scale>
        <p:origin x="4920" y="84"/>
      </p:cViewPr>
      <p:guideLst>
        <p:guide orient="horz" pos="3024"/>
        <p:guide pos="2304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50" Type="http://schemas.openxmlformats.org/officeDocument/2006/relationships/slide" Target="slides/slide46.xml"/><Relationship Id="rId55" Type="http://schemas.openxmlformats.org/officeDocument/2006/relationships/viewProps" Target="viewProps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3" Type="http://schemas.openxmlformats.org/officeDocument/2006/relationships/tags" Target="tags/tag1.xml"/><Relationship Id="rId58" Type="http://schemas.microsoft.com/office/2016/11/relationships/changesInfo" Target="changesInfos/changesInfo1.xml"/><Relationship Id="rId5" Type="http://schemas.openxmlformats.org/officeDocument/2006/relationships/slide" Target="slides/slide1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56" Type="http://schemas.openxmlformats.org/officeDocument/2006/relationships/theme" Target="theme/theme1.xml"/><Relationship Id="rId8" Type="http://schemas.openxmlformats.org/officeDocument/2006/relationships/slide" Target="slides/slide4.xml"/><Relationship Id="rId51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59" Type="http://schemas.microsoft.com/office/2015/10/relationships/revisionInfo" Target="revisionInfo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54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slide" Target="slides/slide45.xml"/><Relationship Id="rId57" Type="http://schemas.openxmlformats.org/officeDocument/2006/relationships/tableStyles" Target="tableStyles.xml"/><Relationship Id="rId10" Type="http://schemas.openxmlformats.org/officeDocument/2006/relationships/slide" Target="slides/slide6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handoutMaster" Target="handoutMasters/handoutMaster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Foster, Charles R (DPS)" userId="68b8295d-f7cb-4246-ad46-a6e6ef7305ee" providerId="ADAL" clId="{D884BB20-A8B2-42E5-B65C-218253873945}"/>
    <pc:docChg chg="modSld">
      <pc:chgData name="Foster, Charles R (DPS)" userId="68b8295d-f7cb-4246-ad46-a6e6ef7305ee" providerId="ADAL" clId="{D884BB20-A8B2-42E5-B65C-218253873945}" dt="2025-10-02T00:37:07.502" v="0" actId="1076"/>
      <pc:docMkLst>
        <pc:docMk/>
      </pc:docMkLst>
      <pc:sldChg chg="modSp mod">
        <pc:chgData name="Foster, Charles R (DPS)" userId="68b8295d-f7cb-4246-ad46-a6e6ef7305ee" providerId="ADAL" clId="{D884BB20-A8B2-42E5-B65C-218253873945}" dt="2025-10-02T00:37:07.502" v="0" actId="1076"/>
        <pc:sldMkLst>
          <pc:docMk/>
          <pc:sldMk cId="0" sldId="306"/>
        </pc:sldMkLst>
        <pc:spChg chg="mod">
          <ac:chgData name="Foster, Charles R (DPS)" userId="68b8295d-f7cb-4246-ad46-a6e6ef7305ee" providerId="ADAL" clId="{D884BB20-A8B2-42E5-B65C-218253873945}" dt="2025-10-02T00:37:07.502" v="0" actId="1076"/>
          <ac:spMkLst>
            <pc:docMk/>
            <pc:sldMk cId="0" sldId="306"/>
            <ac:spMk id="3" creationId="{23F47211-E465-8B92-D2BA-B5BF2F6817F4}"/>
          </ac:spMkLst>
        </pc:spChg>
      </pc:sldChg>
    </pc:docChg>
  </pc:docChgLst>
  <pc:docChgLst>
    <pc:chgData name="O'Bryant, Colleen S (DPS)" userId="e109f5e3-d0ec-45dc-ade6-82974a6650b0" providerId="ADAL" clId="{952867F9-183F-4999-9D0E-6F673419675E}"/>
    <pc:docChg chg="modSld">
      <pc:chgData name="O'Bryant, Colleen S (DPS)" userId="e109f5e3-d0ec-45dc-ade6-82974a6650b0" providerId="ADAL" clId="{952867F9-183F-4999-9D0E-6F673419675E}" dt="2023-02-27T16:21:25.917" v="75" actId="1076"/>
      <pc:docMkLst>
        <pc:docMk/>
      </pc:docMkLst>
      <pc:sldChg chg="modSp mod">
        <pc:chgData name="O'Bryant, Colleen S (DPS)" userId="e109f5e3-d0ec-45dc-ade6-82974a6650b0" providerId="ADAL" clId="{952867F9-183F-4999-9D0E-6F673419675E}" dt="2023-02-27T16:14:25.293" v="19" actId="20577"/>
        <pc:sldMkLst>
          <pc:docMk/>
          <pc:sldMk cId="0" sldId="305"/>
        </pc:sldMkLst>
      </pc:sldChg>
      <pc:sldChg chg="modSp mod">
        <pc:chgData name="O'Bryant, Colleen S (DPS)" userId="e109f5e3-d0ec-45dc-ade6-82974a6650b0" providerId="ADAL" clId="{952867F9-183F-4999-9D0E-6F673419675E}" dt="2023-02-27T16:18:16.229" v="52" actId="1036"/>
        <pc:sldMkLst>
          <pc:docMk/>
          <pc:sldMk cId="0" sldId="314"/>
        </pc:sldMkLst>
      </pc:sldChg>
      <pc:sldChg chg="modSp mod">
        <pc:chgData name="O'Bryant, Colleen S (DPS)" userId="e109f5e3-d0ec-45dc-ade6-82974a6650b0" providerId="ADAL" clId="{952867F9-183F-4999-9D0E-6F673419675E}" dt="2023-02-27T16:19:49.935" v="73" actId="20577"/>
        <pc:sldMkLst>
          <pc:docMk/>
          <pc:sldMk cId="0" sldId="317"/>
        </pc:sldMkLst>
      </pc:sldChg>
      <pc:sldChg chg="modSp mod">
        <pc:chgData name="O'Bryant, Colleen S (DPS)" userId="e109f5e3-d0ec-45dc-ade6-82974a6650b0" providerId="ADAL" clId="{952867F9-183F-4999-9D0E-6F673419675E}" dt="2023-02-27T16:21:13.462" v="74" actId="1076"/>
        <pc:sldMkLst>
          <pc:docMk/>
          <pc:sldMk cId="0" sldId="324"/>
        </pc:sldMkLst>
      </pc:sldChg>
      <pc:sldChg chg="modSp mod">
        <pc:chgData name="O'Bryant, Colleen S (DPS)" userId="e109f5e3-d0ec-45dc-ade6-82974a6650b0" providerId="ADAL" clId="{952867F9-183F-4999-9D0E-6F673419675E}" dt="2023-02-27T16:21:25.917" v="75" actId="1076"/>
        <pc:sldMkLst>
          <pc:docMk/>
          <pc:sldMk cId="0" sldId="326"/>
        </pc:sldMkLst>
      </pc:sldChg>
      <pc:sldChg chg="modSp mod">
        <pc:chgData name="O'Bryant, Colleen S (DPS)" userId="e109f5e3-d0ec-45dc-ade6-82974a6650b0" providerId="ADAL" clId="{952867F9-183F-4999-9D0E-6F673419675E}" dt="2023-02-24T01:28:44.554" v="2" actId="1076"/>
        <pc:sldMkLst>
          <pc:docMk/>
          <pc:sldMk cId="968243067" sldId="334"/>
        </pc:sldMkLst>
      </pc:sldChg>
      <pc:sldChg chg="modSp mod">
        <pc:chgData name="O'Bryant, Colleen S (DPS)" userId="e109f5e3-d0ec-45dc-ade6-82974a6650b0" providerId="ADAL" clId="{952867F9-183F-4999-9D0E-6F673419675E}" dt="2023-02-27T16:17:19.494" v="50" actId="20577"/>
        <pc:sldMkLst>
          <pc:docMk/>
          <pc:sldMk cId="2150293869" sldId="338"/>
        </pc:sldMkLst>
      </pc:sldChg>
      <pc:sldChg chg="modSp mod">
        <pc:chgData name="O'Bryant, Colleen S (DPS)" userId="e109f5e3-d0ec-45dc-ade6-82974a6650b0" providerId="ADAL" clId="{952867F9-183F-4999-9D0E-6F673419675E}" dt="2023-02-24T01:28:20.437" v="1" actId="1076"/>
        <pc:sldMkLst>
          <pc:docMk/>
          <pc:sldMk cId="2037508339" sldId="339"/>
        </pc:sldMkLst>
      </pc:sldChg>
      <pc:sldChg chg="modSp mod">
        <pc:chgData name="O'Bryant, Colleen S (DPS)" userId="e109f5e3-d0ec-45dc-ade6-82974a6650b0" providerId="ADAL" clId="{952867F9-183F-4999-9D0E-6F673419675E}" dt="2023-02-27T16:19:10.911" v="53" actId="1076"/>
        <pc:sldMkLst>
          <pc:docMk/>
          <pc:sldMk cId="4294225214" sldId="341"/>
        </pc:sldMkLst>
      </pc:sldChg>
      <pc:sldChg chg="modSp mod">
        <pc:chgData name="O'Bryant, Colleen S (DPS)" userId="e109f5e3-d0ec-45dc-ade6-82974a6650b0" providerId="ADAL" clId="{952867F9-183F-4999-9D0E-6F673419675E}" dt="2023-02-27T16:14:01.213" v="3" actId="1076"/>
        <pc:sldMkLst>
          <pc:docMk/>
          <pc:sldMk cId="279828852" sldId="352"/>
        </pc:sldMkLst>
      </pc:sldChg>
    </pc:docChg>
  </pc:docChgLst>
  <pc:docChgLst>
    <pc:chgData name="O'Bryant, Colleen S (DPS)" userId="e109f5e3-d0ec-45dc-ade6-82974a6650b0" providerId="ADAL" clId="{BC244F3B-2FB4-46DB-BCA1-021BDA4955E9}"/>
    <pc:docChg chg="custSel modSld">
      <pc:chgData name="O'Bryant, Colleen S (DPS)" userId="e109f5e3-d0ec-45dc-ade6-82974a6650b0" providerId="ADAL" clId="{BC244F3B-2FB4-46DB-BCA1-021BDA4955E9}" dt="2025-09-16T22:48:17.185" v="1" actId="2711"/>
      <pc:docMkLst>
        <pc:docMk/>
      </pc:docMkLst>
      <pc:sldChg chg="delSp mod">
        <pc:chgData name="O'Bryant, Colleen S (DPS)" userId="e109f5e3-d0ec-45dc-ade6-82974a6650b0" providerId="ADAL" clId="{BC244F3B-2FB4-46DB-BCA1-021BDA4955E9}" dt="2025-09-16T22:42:15.202" v="0" actId="478"/>
        <pc:sldMkLst>
          <pc:docMk/>
          <pc:sldMk cId="0" sldId="320"/>
        </pc:sldMkLst>
      </pc:sldChg>
      <pc:sldChg chg="modSp">
        <pc:chgData name="O'Bryant, Colleen S (DPS)" userId="e109f5e3-d0ec-45dc-ade6-82974a6650b0" providerId="ADAL" clId="{BC244F3B-2FB4-46DB-BCA1-021BDA4955E9}" dt="2025-09-16T22:48:17.185" v="1" actId="2711"/>
        <pc:sldMkLst>
          <pc:docMk/>
          <pc:sldMk cId="303642792" sldId="351"/>
        </pc:sldMkLst>
        <pc:spChg chg="mod">
          <ac:chgData name="O'Bryant, Colleen S (DPS)" userId="e109f5e3-d0ec-45dc-ade6-82974a6650b0" providerId="ADAL" clId="{BC244F3B-2FB4-46DB-BCA1-021BDA4955E9}" dt="2025-09-16T22:48:17.185" v="1" actId="2711"/>
          <ac:spMkLst>
            <pc:docMk/>
            <pc:sldMk cId="303642792" sldId="351"/>
            <ac:spMk id="2" creationId="{00000000-0000-0000-0000-000000000000}"/>
          </ac:spMkLst>
        </pc:spChg>
        <pc:spChg chg="mod">
          <ac:chgData name="O'Bryant, Colleen S (DPS)" userId="e109f5e3-d0ec-45dc-ade6-82974a6650b0" providerId="ADAL" clId="{BC244F3B-2FB4-46DB-BCA1-021BDA4955E9}" dt="2025-09-16T22:48:17.185" v="1" actId="2711"/>
          <ac:spMkLst>
            <pc:docMk/>
            <pc:sldMk cId="303642792" sldId="351"/>
            <ac:spMk id="3" creationId="{00000000-0000-0000-0000-000000000000}"/>
          </ac:spMkLst>
        </pc:spChg>
        <pc:spChg chg="mod">
          <ac:chgData name="O'Bryant, Colleen S (DPS)" userId="e109f5e3-d0ec-45dc-ade6-82974a6650b0" providerId="ADAL" clId="{BC244F3B-2FB4-46DB-BCA1-021BDA4955E9}" dt="2025-09-16T22:48:17.185" v="1" actId="2711"/>
          <ac:spMkLst>
            <pc:docMk/>
            <pc:sldMk cId="303642792" sldId="351"/>
            <ac:spMk id="4" creationId="{00000000-0000-0000-0000-000000000000}"/>
          </ac:spMkLst>
        </pc:spChg>
        <pc:spChg chg="mod">
          <ac:chgData name="O'Bryant, Colleen S (DPS)" userId="e109f5e3-d0ec-45dc-ade6-82974a6650b0" providerId="ADAL" clId="{BC244F3B-2FB4-46DB-BCA1-021BDA4955E9}" dt="2025-09-16T22:48:17.185" v="1" actId="2711"/>
          <ac:spMkLst>
            <pc:docMk/>
            <pc:sldMk cId="303642792" sldId="351"/>
            <ac:spMk id="5" creationId="{354264B2-80F1-0DDE-EF8B-EC83FDCF96E1}"/>
          </ac:spMkLst>
        </pc:spChg>
      </pc:sld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11203B2-4730-47F6-AFAE-163367BC191D}" type="doc">
      <dgm:prSet loTypeId="urn:microsoft.com/office/officeart/2005/8/layout/vList2" loCatId="list" qsTypeId="urn:microsoft.com/office/officeart/2005/8/quickstyle/simple4" qsCatId="simple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36E3E392-7BDC-464F-A343-5507C401216A}">
      <dgm:prSet/>
      <dgm:spPr/>
      <dgm:t>
        <a:bodyPr/>
        <a:lstStyle/>
        <a:p>
          <a:r>
            <a:rPr lang="en-US"/>
            <a:t>Majority of alcohol is metabolized by the enzyme Alcohol Dehydrogenase (ADH) in liver.  </a:t>
          </a:r>
        </a:p>
      </dgm:t>
    </dgm:pt>
    <dgm:pt modelId="{300CFB65-49DA-4C0E-A571-2F6CE35D8699}" type="parTrans" cxnId="{80CC5481-8EB1-45C5-B089-E0C1AFFB289C}">
      <dgm:prSet/>
      <dgm:spPr/>
      <dgm:t>
        <a:bodyPr/>
        <a:lstStyle/>
        <a:p>
          <a:endParaRPr lang="en-US"/>
        </a:p>
      </dgm:t>
    </dgm:pt>
    <dgm:pt modelId="{9369F3A2-9659-49CA-A7FD-ED8C46FE564A}" type="sibTrans" cxnId="{80CC5481-8EB1-45C5-B089-E0C1AFFB289C}">
      <dgm:prSet/>
      <dgm:spPr/>
      <dgm:t>
        <a:bodyPr/>
        <a:lstStyle/>
        <a:p>
          <a:endParaRPr lang="en-US"/>
        </a:p>
      </dgm:t>
    </dgm:pt>
    <dgm:pt modelId="{3B961A7E-CAA6-4E75-9F7C-0BC15A253343}">
      <dgm:prSet/>
      <dgm:spPr/>
      <dgm:t>
        <a:bodyPr/>
        <a:lstStyle/>
        <a:p>
          <a:r>
            <a:rPr lang="en-US" dirty="0"/>
            <a:t>Enzyme levels and use of drugs that affect ADH may change elimination rate (how fast the body can dispose of the alcohol). </a:t>
          </a:r>
        </a:p>
      </dgm:t>
    </dgm:pt>
    <dgm:pt modelId="{6C2C7B42-9F8C-43CA-9C79-35CDA0ED20D7}" type="parTrans" cxnId="{739FDB92-D36A-4675-8C6A-7656E7B6E6C0}">
      <dgm:prSet/>
      <dgm:spPr/>
      <dgm:t>
        <a:bodyPr/>
        <a:lstStyle/>
        <a:p>
          <a:endParaRPr lang="en-US"/>
        </a:p>
      </dgm:t>
    </dgm:pt>
    <dgm:pt modelId="{47B98384-E857-4AB3-B79B-41812D52F09F}" type="sibTrans" cxnId="{739FDB92-D36A-4675-8C6A-7656E7B6E6C0}">
      <dgm:prSet/>
      <dgm:spPr/>
      <dgm:t>
        <a:bodyPr/>
        <a:lstStyle/>
        <a:p>
          <a:endParaRPr lang="en-US"/>
        </a:p>
      </dgm:t>
    </dgm:pt>
    <dgm:pt modelId="{395A3EA4-09ED-476A-B2F2-2A7F227E3CA7}" type="pres">
      <dgm:prSet presAssocID="{311203B2-4730-47F6-AFAE-163367BC191D}" presName="linear" presStyleCnt="0">
        <dgm:presLayoutVars>
          <dgm:animLvl val="lvl"/>
          <dgm:resizeHandles val="exact"/>
        </dgm:presLayoutVars>
      </dgm:prSet>
      <dgm:spPr/>
    </dgm:pt>
    <dgm:pt modelId="{DF66C2D6-C194-42C9-9858-159120FFBF31}" type="pres">
      <dgm:prSet presAssocID="{36E3E392-7BDC-464F-A343-5507C401216A}" presName="parentText" presStyleLbl="node1" presStyleIdx="0" presStyleCnt="2">
        <dgm:presLayoutVars>
          <dgm:chMax val="0"/>
          <dgm:bulletEnabled val="1"/>
        </dgm:presLayoutVars>
      </dgm:prSet>
      <dgm:spPr/>
    </dgm:pt>
    <dgm:pt modelId="{880689A9-ECFD-4957-912E-FCF5F9AC4F26}" type="pres">
      <dgm:prSet presAssocID="{9369F3A2-9659-49CA-A7FD-ED8C46FE564A}" presName="spacer" presStyleCnt="0"/>
      <dgm:spPr/>
    </dgm:pt>
    <dgm:pt modelId="{FB6F2B5C-9853-4AA7-A5F9-33C51A8F3648}" type="pres">
      <dgm:prSet presAssocID="{3B961A7E-CAA6-4E75-9F7C-0BC15A253343}" presName="parentText" presStyleLbl="node1" presStyleIdx="1" presStyleCnt="2">
        <dgm:presLayoutVars>
          <dgm:chMax val="0"/>
          <dgm:bulletEnabled val="1"/>
        </dgm:presLayoutVars>
      </dgm:prSet>
      <dgm:spPr/>
    </dgm:pt>
  </dgm:ptLst>
  <dgm:cxnLst>
    <dgm:cxn modelId="{340B2734-6D78-461A-A1A1-0E932CDABDB8}" type="presOf" srcId="{311203B2-4730-47F6-AFAE-163367BC191D}" destId="{395A3EA4-09ED-476A-B2F2-2A7F227E3CA7}" srcOrd="0" destOrd="0" presId="urn:microsoft.com/office/officeart/2005/8/layout/vList2"/>
    <dgm:cxn modelId="{38AF1B43-54A3-4B09-9234-D5F1108BD5E2}" type="presOf" srcId="{36E3E392-7BDC-464F-A343-5507C401216A}" destId="{DF66C2D6-C194-42C9-9858-159120FFBF31}" srcOrd="0" destOrd="0" presId="urn:microsoft.com/office/officeart/2005/8/layout/vList2"/>
    <dgm:cxn modelId="{8BB60251-8891-470B-A15A-6FD664BC8936}" type="presOf" srcId="{3B961A7E-CAA6-4E75-9F7C-0BC15A253343}" destId="{FB6F2B5C-9853-4AA7-A5F9-33C51A8F3648}" srcOrd="0" destOrd="0" presId="urn:microsoft.com/office/officeart/2005/8/layout/vList2"/>
    <dgm:cxn modelId="{80CC5481-8EB1-45C5-B089-E0C1AFFB289C}" srcId="{311203B2-4730-47F6-AFAE-163367BC191D}" destId="{36E3E392-7BDC-464F-A343-5507C401216A}" srcOrd="0" destOrd="0" parTransId="{300CFB65-49DA-4C0E-A571-2F6CE35D8699}" sibTransId="{9369F3A2-9659-49CA-A7FD-ED8C46FE564A}"/>
    <dgm:cxn modelId="{739FDB92-D36A-4675-8C6A-7656E7B6E6C0}" srcId="{311203B2-4730-47F6-AFAE-163367BC191D}" destId="{3B961A7E-CAA6-4E75-9F7C-0BC15A253343}" srcOrd="1" destOrd="0" parTransId="{6C2C7B42-9F8C-43CA-9C79-35CDA0ED20D7}" sibTransId="{47B98384-E857-4AB3-B79B-41812D52F09F}"/>
    <dgm:cxn modelId="{F439DE44-9E10-4DD1-9921-7283569A2BD0}" type="presParOf" srcId="{395A3EA4-09ED-476A-B2F2-2A7F227E3CA7}" destId="{DF66C2D6-C194-42C9-9858-159120FFBF31}" srcOrd="0" destOrd="0" presId="urn:microsoft.com/office/officeart/2005/8/layout/vList2"/>
    <dgm:cxn modelId="{5224EEB0-7C2B-4B1C-B00F-38A1B996C2E7}" type="presParOf" srcId="{395A3EA4-09ED-476A-B2F2-2A7F227E3CA7}" destId="{880689A9-ECFD-4957-912E-FCF5F9AC4F26}" srcOrd="1" destOrd="0" presId="urn:microsoft.com/office/officeart/2005/8/layout/vList2"/>
    <dgm:cxn modelId="{6FA8B3C5-A52C-4AD4-83CB-C78E320E389C}" type="presParOf" srcId="{395A3EA4-09ED-476A-B2F2-2A7F227E3CA7}" destId="{FB6F2B5C-9853-4AA7-A5F9-33C51A8F3648}" srcOrd="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E3AE4D27-F0D7-47B0-A206-BD5B5BFDBA98}" type="doc">
      <dgm:prSet loTypeId="urn:microsoft.com/office/officeart/2005/8/layout/vList2" loCatId="list" qsTypeId="urn:microsoft.com/office/officeart/2005/8/quickstyle/simple4" qsCatId="simple" csTypeId="urn:microsoft.com/office/officeart/2005/8/colors/colorful5" csCatId="colorful"/>
      <dgm:spPr/>
      <dgm:t>
        <a:bodyPr/>
        <a:lstStyle/>
        <a:p>
          <a:endParaRPr lang="en-US"/>
        </a:p>
      </dgm:t>
    </dgm:pt>
    <dgm:pt modelId="{12AAD28E-1D7D-47C9-8A95-9F4C9E3D0F7F}">
      <dgm:prSet/>
      <dgm:spPr/>
      <dgm:t>
        <a:bodyPr/>
        <a:lstStyle/>
        <a:p>
          <a:r>
            <a:rPr lang="en-US"/>
            <a:t>Officer observations</a:t>
          </a:r>
        </a:p>
      </dgm:t>
    </dgm:pt>
    <dgm:pt modelId="{D4EA3A4C-375D-49FC-BFFE-AC658380175D}" type="parTrans" cxnId="{9960AEEF-8D55-4696-9ACF-DD25ADB5A3CC}">
      <dgm:prSet/>
      <dgm:spPr/>
      <dgm:t>
        <a:bodyPr/>
        <a:lstStyle/>
        <a:p>
          <a:endParaRPr lang="en-US"/>
        </a:p>
      </dgm:t>
    </dgm:pt>
    <dgm:pt modelId="{43AE7B74-940C-44BD-BB03-61A5E2EF755D}" type="sibTrans" cxnId="{9960AEEF-8D55-4696-9ACF-DD25ADB5A3CC}">
      <dgm:prSet/>
      <dgm:spPr/>
      <dgm:t>
        <a:bodyPr/>
        <a:lstStyle/>
        <a:p>
          <a:endParaRPr lang="en-US"/>
        </a:p>
      </dgm:t>
    </dgm:pt>
    <dgm:pt modelId="{D50FBFA2-80DE-4764-93F9-02DAEF03CCBA}">
      <dgm:prSet/>
      <dgm:spPr/>
      <dgm:t>
        <a:bodyPr/>
        <a:lstStyle/>
        <a:p>
          <a:r>
            <a:rPr lang="en-US"/>
            <a:t>Suspect admissions</a:t>
          </a:r>
        </a:p>
      </dgm:t>
    </dgm:pt>
    <dgm:pt modelId="{E88B5B2B-0F4E-417F-84DC-AAEA5551EEC1}" type="parTrans" cxnId="{CD1DDD19-796B-4B7D-9C15-D91031228C92}">
      <dgm:prSet/>
      <dgm:spPr/>
      <dgm:t>
        <a:bodyPr/>
        <a:lstStyle/>
        <a:p>
          <a:endParaRPr lang="en-US"/>
        </a:p>
      </dgm:t>
    </dgm:pt>
    <dgm:pt modelId="{3CC133DE-46CD-44E5-AF19-D7C5EBF58F47}" type="sibTrans" cxnId="{CD1DDD19-796B-4B7D-9C15-D91031228C92}">
      <dgm:prSet/>
      <dgm:spPr/>
      <dgm:t>
        <a:bodyPr/>
        <a:lstStyle/>
        <a:p>
          <a:endParaRPr lang="en-US"/>
        </a:p>
      </dgm:t>
    </dgm:pt>
    <dgm:pt modelId="{0721539D-B1C3-4EAA-9D95-0330429B8B5F}" type="pres">
      <dgm:prSet presAssocID="{E3AE4D27-F0D7-47B0-A206-BD5B5BFDBA98}" presName="linear" presStyleCnt="0">
        <dgm:presLayoutVars>
          <dgm:animLvl val="lvl"/>
          <dgm:resizeHandles val="exact"/>
        </dgm:presLayoutVars>
      </dgm:prSet>
      <dgm:spPr/>
    </dgm:pt>
    <dgm:pt modelId="{08100438-ABFF-4532-A5C6-3E10FF61A5D5}" type="pres">
      <dgm:prSet presAssocID="{12AAD28E-1D7D-47C9-8A95-9F4C9E3D0F7F}" presName="parentText" presStyleLbl="node1" presStyleIdx="0" presStyleCnt="2">
        <dgm:presLayoutVars>
          <dgm:chMax val="0"/>
          <dgm:bulletEnabled val="1"/>
        </dgm:presLayoutVars>
      </dgm:prSet>
      <dgm:spPr/>
    </dgm:pt>
    <dgm:pt modelId="{C13AF759-69CB-41B9-8C0C-9871CABE1DB4}" type="pres">
      <dgm:prSet presAssocID="{43AE7B74-940C-44BD-BB03-61A5E2EF755D}" presName="spacer" presStyleCnt="0"/>
      <dgm:spPr/>
    </dgm:pt>
    <dgm:pt modelId="{F7D89984-A1BC-42A2-92BC-14B66161929B}" type="pres">
      <dgm:prSet presAssocID="{D50FBFA2-80DE-4764-93F9-02DAEF03CCBA}" presName="parentText" presStyleLbl="node1" presStyleIdx="1" presStyleCnt="2">
        <dgm:presLayoutVars>
          <dgm:chMax val="0"/>
          <dgm:bulletEnabled val="1"/>
        </dgm:presLayoutVars>
      </dgm:prSet>
      <dgm:spPr/>
    </dgm:pt>
  </dgm:ptLst>
  <dgm:cxnLst>
    <dgm:cxn modelId="{CD1DDD19-796B-4B7D-9C15-D91031228C92}" srcId="{E3AE4D27-F0D7-47B0-A206-BD5B5BFDBA98}" destId="{D50FBFA2-80DE-4764-93F9-02DAEF03CCBA}" srcOrd="1" destOrd="0" parTransId="{E88B5B2B-0F4E-417F-84DC-AAEA5551EEC1}" sibTransId="{3CC133DE-46CD-44E5-AF19-D7C5EBF58F47}"/>
    <dgm:cxn modelId="{64517923-0FC2-4F19-8593-3BB9DD2EC58B}" type="presOf" srcId="{E3AE4D27-F0D7-47B0-A206-BD5B5BFDBA98}" destId="{0721539D-B1C3-4EAA-9D95-0330429B8B5F}" srcOrd="0" destOrd="0" presId="urn:microsoft.com/office/officeart/2005/8/layout/vList2"/>
    <dgm:cxn modelId="{313EE626-F882-439F-9085-BF328814580E}" type="presOf" srcId="{12AAD28E-1D7D-47C9-8A95-9F4C9E3D0F7F}" destId="{08100438-ABFF-4532-A5C6-3E10FF61A5D5}" srcOrd="0" destOrd="0" presId="urn:microsoft.com/office/officeart/2005/8/layout/vList2"/>
    <dgm:cxn modelId="{1D4D1830-403B-4AED-BD31-D504969B3168}" type="presOf" srcId="{D50FBFA2-80DE-4764-93F9-02DAEF03CCBA}" destId="{F7D89984-A1BC-42A2-92BC-14B66161929B}" srcOrd="0" destOrd="0" presId="urn:microsoft.com/office/officeart/2005/8/layout/vList2"/>
    <dgm:cxn modelId="{9960AEEF-8D55-4696-9ACF-DD25ADB5A3CC}" srcId="{E3AE4D27-F0D7-47B0-A206-BD5B5BFDBA98}" destId="{12AAD28E-1D7D-47C9-8A95-9F4C9E3D0F7F}" srcOrd="0" destOrd="0" parTransId="{D4EA3A4C-375D-49FC-BFFE-AC658380175D}" sibTransId="{43AE7B74-940C-44BD-BB03-61A5E2EF755D}"/>
    <dgm:cxn modelId="{AE05AD8B-C68D-469D-BF8F-FE1F8F82E399}" type="presParOf" srcId="{0721539D-B1C3-4EAA-9D95-0330429B8B5F}" destId="{08100438-ABFF-4532-A5C6-3E10FF61A5D5}" srcOrd="0" destOrd="0" presId="urn:microsoft.com/office/officeart/2005/8/layout/vList2"/>
    <dgm:cxn modelId="{CE47560F-C793-4008-9C73-87DE8C522212}" type="presParOf" srcId="{0721539D-B1C3-4EAA-9D95-0330429B8B5F}" destId="{C13AF759-69CB-41B9-8C0C-9871CABE1DB4}" srcOrd="1" destOrd="0" presId="urn:microsoft.com/office/officeart/2005/8/layout/vList2"/>
    <dgm:cxn modelId="{30A7F730-B98C-47A7-9685-C3EAEC9489EE}" type="presParOf" srcId="{0721539D-B1C3-4EAA-9D95-0330429B8B5F}" destId="{F7D89984-A1BC-42A2-92BC-14B66161929B}" srcOrd="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98365105-5DE3-49F7-97BD-EEA6841A2DF8}" type="doc">
      <dgm:prSet loTypeId="urn:microsoft.com/office/officeart/2005/8/layout/vList2" loCatId="list" qsTypeId="urn:microsoft.com/office/officeart/2005/8/quickstyle/simple4" qsCatId="simple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2A12790C-F7C5-4D9E-B381-E3991B7A2C0C}">
      <dgm:prSet custT="1"/>
      <dgm:spPr/>
      <dgm:t>
        <a:bodyPr/>
        <a:lstStyle/>
        <a:p>
          <a:pPr algn="ctr"/>
          <a:r>
            <a:rPr lang="en-US" sz="2800" dirty="0">
              <a:solidFill>
                <a:schemeClr val="bg1"/>
              </a:solidFill>
            </a:rPr>
            <a:t>Headspace analysis on a Gas Chromatograph (GC) with a Flame Ionization Detector (FID) and a Mass Spectrometer (MS).</a:t>
          </a:r>
        </a:p>
      </dgm:t>
    </dgm:pt>
    <dgm:pt modelId="{99FA29D0-70B3-4CD0-8D77-4C25CDC72571}" type="parTrans" cxnId="{F468F3F2-930B-43A1-B7A6-973EC1A87521}">
      <dgm:prSet/>
      <dgm:spPr/>
      <dgm:t>
        <a:bodyPr/>
        <a:lstStyle/>
        <a:p>
          <a:pPr algn="ctr"/>
          <a:endParaRPr lang="en-US" sz="2000">
            <a:solidFill>
              <a:schemeClr val="bg1"/>
            </a:solidFill>
          </a:endParaRPr>
        </a:p>
      </dgm:t>
    </dgm:pt>
    <dgm:pt modelId="{237F5461-A627-437A-917F-B89BA533060D}" type="sibTrans" cxnId="{F468F3F2-930B-43A1-B7A6-973EC1A87521}">
      <dgm:prSet/>
      <dgm:spPr/>
      <dgm:t>
        <a:bodyPr/>
        <a:lstStyle/>
        <a:p>
          <a:pPr algn="ctr"/>
          <a:endParaRPr lang="en-US" sz="2000">
            <a:solidFill>
              <a:schemeClr val="bg1"/>
            </a:solidFill>
          </a:endParaRPr>
        </a:p>
      </dgm:t>
    </dgm:pt>
    <dgm:pt modelId="{6D394095-3AB6-4A80-8B3E-93CEA4198CF6}">
      <dgm:prSet custT="1"/>
      <dgm:spPr/>
      <dgm:t>
        <a:bodyPr/>
        <a:lstStyle/>
        <a:p>
          <a:pPr algn="ctr"/>
          <a:r>
            <a:rPr lang="en-US" sz="2800" dirty="0">
              <a:solidFill>
                <a:schemeClr val="bg1"/>
              </a:solidFill>
            </a:rPr>
            <a:t>Separates out other volatile components (e.g., acetone) that may be found in a blood sample</a:t>
          </a:r>
        </a:p>
      </dgm:t>
    </dgm:pt>
    <dgm:pt modelId="{6CD3AFB7-4D66-428E-9F2F-2FEA1AD50663}" type="parTrans" cxnId="{71014D16-549B-4D8C-AACA-357FA925DC94}">
      <dgm:prSet/>
      <dgm:spPr/>
      <dgm:t>
        <a:bodyPr/>
        <a:lstStyle/>
        <a:p>
          <a:pPr algn="ctr"/>
          <a:endParaRPr lang="en-US" sz="2000">
            <a:solidFill>
              <a:schemeClr val="bg1"/>
            </a:solidFill>
          </a:endParaRPr>
        </a:p>
      </dgm:t>
    </dgm:pt>
    <dgm:pt modelId="{90A952B3-1AA2-4696-B2E3-D214EC01535A}" type="sibTrans" cxnId="{71014D16-549B-4D8C-AACA-357FA925DC94}">
      <dgm:prSet/>
      <dgm:spPr/>
      <dgm:t>
        <a:bodyPr/>
        <a:lstStyle/>
        <a:p>
          <a:pPr algn="ctr"/>
          <a:endParaRPr lang="en-US" sz="2000">
            <a:solidFill>
              <a:schemeClr val="bg1"/>
            </a:solidFill>
          </a:endParaRPr>
        </a:p>
      </dgm:t>
    </dgm:pt>
    <dgm:pt modelId="{CC070F44-6EDF-4D37-9317-5436D39DA22D}">
      <dgm:prSet custT="1"/>
      <dgm:spPr/>
      <dgm:t>
        <a:bodyPr/>
        <a:lstStyle/>
        <a:p>
          <a:pPr algn="ctr"/>
          <a:r>
            <a:rPr lang="en-US" sz="2800" dirty="0">
              <a:solidFill>
                <a:schemeClr val="bg1"/>
              </a:solidFill>
            </a:rPr>
            <a:t>Allows quantitation of ethanol only</a:t>
          </a:r>
        </a:p>
      </dgm:t>
    </dgm:pt>
    <dgm:pt modelId="{8DAD13E5-25DE-4150-8FA5-0681B4FA26DD}" type="parTrans" cxnId="{44ECE5AB-863E-4023-BA30-5F155B40C3A7}">
      <dgm:prSet/>
      <dgm:spPr/>
      <dgm:t>
        <a:bodyPr/>
        <a:lstStyle/>
        <a:p>
          <a:pPr algn="ctr"/>
          <a:endParaRPr lang="en-US" sz="2000">
            <a:solidFill>
              <a:schemeClr val="bg1"/>
            </a:solidFill>
          </a:endParaRPr>
        </a:p>
      </dgm:t>
    </dgm:pt>
    <dgm:pt modelId="{52F3BC10-C8AC-4405-86A7-B674DC946112}" type="sibTrans" cxnId="{44ECE5AB-863E-4023-BA30-5F155B40C3A7}">
      <dgm:prSet/>
      <dgm:spPr/>
      <dgm:t>
        <a:bodyPr/>
        <a:lstStyle/>
        <a:p>
          <a:pPr algn="ctr"/>
          <a:endParaRPr lang="en-US" sz="2000">
            <a:solidFill>
              <a:schemeClr val="bg1"/>
            </a:solidFill>
          </a:endParaRPr>
        </a:p>
      </dgm:t>
    </dgm:pt>
    <dgm:pt modelId="{E2787B8A-F7E5-498B-B879-350B0AFC3930}" type="pres">
      <dgm:prSet presAssocID="{98365105-5DE3-49F7-97BD-EEA6841A2DF8}" presName="linear" presStyleCnt="0">
        <dgm:presLayoutVars>
          <dgm:animLvl val="lvl"/>
          <dgm:resizeHandles val="exact"/>
        </dgm:presLayoutVars>
      </dgm:prSet>
      <dgm:spPr/>
    </dgm:pt>
    <dgm:pt modelId="{2F318604-BB9C-418C-85AF-85AA20E3FBCB}" type="pres">
      <dgm:prSet presAssocID="{2A12790C-F7C5-4D9E-B381-E3991B7A2C0C}" presName="parentText" presStyleLbl="node1" presStyleIdx="0" presStyleCnt="3">
        <dgm:presLayoutVars>
          <dgm:chMax val="0"/>
          <dgm:bulletEnabled val="1"/>
        </dgm:presLayoutVars>
      </dgm:prSet>
      <dgm:spPr/>
    </dgm:pt>
    <dgm:pt modelId="{DA86AB71-0F1D-436E-A23D-4A5D537F1E0D}" type="pres">
      <dgm:prSet presAssocID="{237F5461-A627-437A-917F-B89BA533060D}" presName="spacer" presStyleCnt="0"/>
      <dgm:spPr/>
    </dgm:pt>
    <dgm:pt modelId="{A9D35927-3E5E-48F6-9D8A-F2F75B1D6F96}" type="pres">
      <dgm:prSet presAssocID="{6D394095-3AB6-4A80-8B3E-93CEA4198CF6}" presName="parentText" presStyleLbl="node1" presStyleIdx="1" presStyleCnt="3">
        <dgm:presLayoutVars>
          <dgm:chMax val="0"/>
          <dgm:bulletEnabled val="1"/>
        </dgm:presLayoutVars>
      </dgm:prSet>
      <dgm:spPr/>
    </dgm:pt>
    <dgm:pt modelId="{6CEBDC1C-FB2B-4534-A280-1D31F1B68837}" type="pres">
      <dgm:prSet presAssocID="{90A952B3-1AA2-4696-B2E3-D214EC01535A}" presName="spacer" presStyleCnt="0"/>
      <dgm:spPr/>
    </dgm:pt>
    <dgm:pt modelId="{B1D26FB1-DCCC-45A0-A2AB-CCEFB3FDE02C}" type="pres">
      <dgm:prSet presAssocID="{CC070F44-6EDF-4D37-9317-5436D39DA22D}" presName="parentText" presStyleLbl="node1" presStyleIdx="2" presStyleCnt="3">
        <dgm:presLayoutVars>
          <dgm:chMax val="0"/>
          <dgm:bulletEnabled val="1"/>
        </dgm:presLayoutVars>
      </dgm:prSet>
      <dgm:spPr/>
    </dgm:pt>
  </dgm:ptLst>
  <dgm:cxnLst>
    <dgm:cxn modelId="{71014D16-549B-4D8C-AACA-357FA925DC94}" srcId="{98365105-5DE3-49F7-97BD-EEA6841A2DF8}" destId="{6D394095-3AB6-4A80-8B3E-93CEA4198CF6}" srcOrd="1" destOrd="0" parTransId="{6CD3AFB7-4D66-428E-9F2F-2FEA1AD50663}" sibTransId="{90A952B3-1AA2-4696-B2E3-D214EC01535A}"/>
    <dgm:cxn modelId="{AD552043-49CF-47F2-A2AE-3E2AA6BFB67C}" type="presOf" srcId="{2A12790C-F7C5-4D9E-B381-E3991B7A2C0C}" destId="{2F318604-BB9C-418C-85AF-85AA20E3FBCB}" srcOrd="0" destOrd="0" presId="urn:microsoft.com/office/officeart/2005/8/layout/vList2"/>
    <dgm:cxn modelId="{B8E15FA5-1ACA-44E6-83C3-3ED0E24C7BD1}" type="presOf" srcId="{6D394095-3AB6-4A80-8B3E-93CEA4198CF6}" destId="{A9D35927-3E5E-48F6-9D8A-F2F75B1D6F96}" srcOrd="0" destOrd="0" presId="urn:microsoft.com/office/officeart/2005/8/layout/vList2"/>
    <dgm:cxn modelId="{44ECE5AB-863E-4023-BA30-5F155B40C3A7}" srcId="{98365105-5DE3-49F7-97BD-EEA6841A2DF8}" destId="{CC070F44-6EDF-4D37-9317-5436D39DA22D}" srcOrd="2" destOrd="0" parTransId="{8DAD13E5-25DE-4150-8FA5-0681B4FA26DD}" sibTransId="{52F3BC10-C8AC-4405-86A7-B674DC946112}"/>
    <dgm:cxn modelId="{2C1073B9-FAFE-4D6F-BE49-5710A3D5618B}" type="presOf" srcId="{CC070F44-6EDF-4D37-9317-5436D39DA22D}" destId="{B1D26FB1-DCCC-45A0-A2AB-CCEFB3FDE02C}" srcOrd="0" destOrd="0" presId="urn:microsoft.com/office/officeart/2005/8/layout/vList2"/>
    <dgm:cxn modelId="{40A2BCE3-CFEC-4EEE-B014-102A963C1BF5}" type="presOf" srcId="{98365105-5DE3-49F7-97BD-EEA6841A2DF8}" destId="{E2787B8A-F7E5-498B-B879-350B0AFC3930}" srcOrd="0" destOrd="0" presId="urn:microsoft.com/office/officeart/2005/8/layout/vList2"/>
    <dgm:cxn modelId="{F468F3F2-930B-43A1-B7A6-973EC1A87521}" srcId="{98365105-5DE3-49F7-97BD-EEA6841A2DF8}" destId="{2A12790C-F7C5-4D9E-B381-E3991B7A2C0C}" srcOrd="0" destOrd="0" parTransId="{99FA29D0-70B3-4CD0-8D77-4C25CDC72571}" sibTransId="{237F5461-A627-437A-917F-B89BA533060D}"/>
    <dgm:cxn modelId="{67006655-918D-4862-AC10-AAEE5D37B247}" type="presParOf" srcId="{E2787B8A-F7E5-498B-B879-350B0AFC3930}" destId="{2F318604-BB9C-418C-85AF-85AA20E3FBCB}" srcOrd="0" destOrd="0" presId="urn:microsoft.com/office/officeart/2005/8/layout/vList2"/>
    <dgm:cxn modelId="{4BE6DB32-0A5B-438E-A021-7E1C944C9798}" type="presParOf" srcId="{E2787B8A-F7E5-498B-B879-350B0AFC3930}" destId="{DA86AB71-0F1D-436E-A23D-4A5D537F1E0D}" srcOrd="1" destOrd="0" presId="urn:microsoft.com/office/officeart/2005/8/layout/vList2"/>
    <dgm:cxn modelId="{7A7340E0-5F37-4A22-BCA6-65211FD47031}" type="presParOf" srcId="{E2787B8A-F7E5-498B-B879-350B0AFC3930}" destId="{A9D35927-3E5E-48F6-9D8A-F2F75B1D6F96}" srcOrd="2" destOrd="0" presId="urn:microsoft.com/office/officeart/2005/8/layout/vList2"/>
    <dgm:cxn modelId="{22703CBF-BC6A-43BF-ACA0-7A719A6BFF8B}" type="presParOf" srcId="{E2787B8A-F7E5-498B-B879-350B0AFC3930}" destId="{6CEBDC1C-FB2B-4534-A280-1D31F1B68837}" srcOrd="3" destOrd="0" presId="urn:microsoft.com/office/officeart/2005/8/layout/vList2"/>
    <dgm:cxn modelId="{488CE8CA-4C09-4F2A-9769-12156BEF304E}" type="presParOf" srcId="{E2787B8A-F7E5-498B-B879-350B0AFC3930}" destId="{B1D26FB1-DCCC-45A0-A2AB-CCEFB3FDE02C}" srcOrd="4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CF7349BB-088E-465E-AA9B-D23E92CEC6B0}" type="doc">
      <dgm:prSet loTypeId="urn:microsoft.com/office/officeart/2005/8/layout/process4" loCatId="process" qsTypeId="urn:microsoft.com/office/officeart/2005/8/quickstyle/simple4" qsCatId="simple" csTypeId="urn:microsoft.com/office/officeart/2005/8/colors/colorful2" csCatId="colorful" phldr="1"/>
      <dgm:spPr/>
      <dgm:t>
        <a:bodyPr/>
        <a:lstStyle/>
        <a:p>
          <a:endParaRPr lang="en-US"/>
        </a:p>
      </dgm:t>
    </dgm:pt>
    <dgm:pt modelId="{039944F1-8551-4CAA-9316-0A1D6D631B90}">
      <dgm:prSet/>
      <dgm:spPr/>
      <dgm:t>
        <a:bodyPr/>
        <a:lstStyle/>
        <a:p>
          <a:r>
            <a:rPr lang="en-US" b="1" dirty="0">
              <a:solidFill>
                <a:schemeClr val="bg1"/>
              </a:solidFill>
            </a:rPr>
            <a:t>g/100 mL </a:t>
          </a:r>
          <a:r>
            <a:rPr lang="en-US" dirty="0">
              <a:solidFill>
                <a:schemeClr val="bg1"/>
              </a:solidFill>
            </a:rPr>
            <a:t>are the units the Crime Lab uses on blood alcohol reports</a:t>
          </a:r>
        </a:p>
      </dgm:t>
    </dgm:pt>
    <dgm:pt modelId="{24CD6483-D34C-4073-BEE4-41A9D5BB50CF}" type="parTrans" cxnId="{C25E9F71-D778-438C-B737-E3556717685A}">
      <dgm:prSet/>
      <dgm:spPr/>
      <dgm:t>
        <a:bodyPr/>
        <a:lstStyle/>
        <a:p>
          <a:endParaRPr lang="en-US"/>
        </a:p>
      </dgm:t>
    </dgm:pt>
    <dgm:pt modelId="{E47455DF-B8D2-45C6-BA9F-7D379077335A}" type="sibTrans" cxnId="{C25E9F71-D778-438C-B737-E3556717685A}">
      <dgm:prSet/>
      <dgm:spPr/>
      <dgm:t>
        <a:bodyPr/>
        <a:lstStyle/>
        <a:p>
          <a:endParaRPr lang="en-US"/>
        </a:p>
      </dgm:t>
    </dgm:pt>
    <dgm:pt modelId="{0FCA116F-46D4-4831-B015-1BA83134A7BA}">
      <dgm:prSet/>
      <dgm:spPr/>
      <dgm:t>
        <a:bodyPr/>
        <a:lstStyle/>
        <a:p>
          <a:r>
            <a:rPr lang="en-US" dirty="0"/>
            <a:t>Other units you might see…</a:t>
          </a:r>
        </a:p>
      </dgm:t>
    </dgm:pt>
    <dgm:pt modelId="{A4CD6855-BE6E-4279-AE66-EC6CD632BB4E}" type="parTrans" cxnId="{A91D3F0D-F835-4F91-8FAD-3816B7D661E7}">
      <dgm:prSet/>
      <dgm:spPr/>
      <dgm:t>
        <a:bodyPr/>
        <a:lstStyle/>
        <a:p>
          <a:endParaRPr lang="en-US"/>
        </a:p>
      </dgm:t>
    </dgm:pt>
    <dgm:pt modelId="{1CC1830D-0B3B-4842-88BF-63B2644B65B7}" type="sibTrans" cxnId="{A91D3F0D-F835-4F91-8FAD-3816B7D661E7}">
      <dgm:prSet/>
      <dgm:spPr/>
      <dgm:t>
        <a:bodyPr/>
        <a:lstStyle/>
        <a:p>
          <a:endParaRPr lang="en-US"/>
        </a:p>
      </dgm:t>
    </dgm:pt>
    <dgm:pt modelId="{8490FBA3-E881-4A57-88B7-6FEB0266A91E}">
      <dgm:prSet/>
      <dgm:spPr/>
      <dgm:t>
        <a:bodyPr/>
        <a:lstStyle/>
        <a:p>
          <a:r>
            <a:rPr lang="en-US" dirty="0"/>
            <a:t>mg/100 mL  </a:t>
          </a:r>
        </a:p>
        <a:p>
          <a:r>
            <a:rPr lang="en-US" dirty="0"/>
            <a:t>(1000 mg = 1 g)</a:t>
          </a:r>
        </a:p>
      </dgm:t>
    </dgm:pt>
    <dgm:pt modelId="{DDF1267B-C7F1-44FB-817A-78F199567995}" type="parTrans" cxnId="{60E241A7-E07A-4D6E-8D07-018DC00F4041}">
      <dgm:prSet/>
      <dgm:spPr/>
      <dgm:t>
        <a:bodyPr/>
        <a:lstStyle/>
        <a:p>
          <a:endParaRPr lang="en-US"/>
        </a:p>
      </dgm:t>
    </dgm:pt>
    <dgm:pt modelId="{9729DD1B-AAD4-483F-8223-8C1920B8FB96}" type="sibTrans" cxnId="{60E241A7-E07A-4D6E-8D07-018DC00F4041}">
      <dgm:prSet/>
      <dgm:spPr/>
      <dgm:t>
        <a:bodyPr/>
        <a:lstStyle/>
        <a:p>
          <a:endParaRPr lang="en-US"/>
        </a:p>
      </dgm:t>
    </dgm:pt>
    <dgm:pt modelId="{1C83CD90-C200-417A-902F-EBD280689E9B}">
      <dgm:prSet/>
      <dgm:spPr/>
      <dgm:t>
        <a:bodyPr/>
        <a:lstStyle/>
        <a:p>
          <a:r>
            <a:rPr lang="en-US" dirty="0"/>
            <a:t>mg/dL</a:t>
          </a:r>
        </a:p>
        <a:p>
          <a:r>
            <a:rPr lang="en-US" dirty="0"/>
            <a:t>(1 dL = 100 mL)</a:t>
          </a:r>
        </a:p>
      </dgm:t>
    </dgm:pt>
    <dgm:pt modelId="{EC6447BC-719C-4D29-8C04-A68A3DF5F7D6}" type="parTrans" cxnId="{DB94F3C6-B632-4AE8-9F47-B05629A59E3E}">
      <dgm:prSet/>
      <dgm:spPr/>
      <dgm:t>
        <a:bodyPr/>
        <a:lstStyle/>
        <a:p>
          <a:endParaRPr lang="en-US"/>
        </a:p>
      </dgm:t>
    </dgm:pt>
    <dgm:pt modelId="{721B9893-B8D5-490A-9453-F16143F0A202}" type="sibTrans" cxnId="{DB94F3C6-B632-4AE8-9F47-B05629A59E3E}">
      <dgm:prSet/>
      <dgm:spPr/>
      <dgm:t>
        <a:bodyPr/>
        <a:lstStyle/>
        <a:p>
          <a:endParaRPr lang="en-US"/>
        </a:p>
      </dgm:t>
    </dgm:pt>
    <dgm:pt modelId="{713028A0-6F21-43C9-AA4E-E61DF24E42E1}" type="pres">
      <dgm:prSet presAssocID="{CF7349BB-088E-465E-AA9B-D23E92CEC6B0}" presName="Name0" presStyleCnt="0">
        <dgm:presLayoutVars>
          <dgm:dir/>
          <dgm:animLvl val="lvl"/>
          <dgm:resizeHandles val="exact"/>
        </dgm:presLayoutVars>
      </dgm:prSet>
      <dgm:spPr/>
    </dgm:pt>
    <dgm:pt modelId="{36A63DBA-4E5A-4548-9280-822DB7AB0B7A}" type="pres">
      <dgm:prSet presAssocID="{0FCA116F-46D4-4831-B015-1BA83134A7BA}" presName="boxAndChildren" presStyleCnt="0"/>
      <dgm:spPr/>
    </dgm:pt>
    <dgm:pt modelId="{E55E6F58-3E61-44A6-9D64-BE2F39F73A33}" type="pres">
      <dgm:prSet presAssocID="{0FCA116F-46D4-4831-B015-1BA83134A7BA}" presName="parentTextBox" presStyleLbl="node1" presStyleIdx="0" presStyleCnt="2"/>
      <dgm:spPr/>
    </dgm:pt>
    <dgm:pt modelId="{524E9E99-B38A-4465-9148-9D5BBF22BF37}" type="pres">
      <dgm:prSet presAssocID="{0FCA116F-46D4-4831-B015-1BA83134A7BA}" presName="entireBox" presStyleLbl="node1" presStyleIdx="0" presStyleCnt="2"/>
      <dgm:spPr/>
    </dgm:pt>
    <dgm:pt modelId="{EE9037B0-9C6A-4C87-BA86-7FAD5705F502}" type="pres">
      <dgm:prSet presAssocID="{0FCA116F-46D4-4831-B015-1BA83134A7BA}" presName="descendantBox" presStyleCnt="0"/>
      <dgm:spPr/>
    </dgm:pt>
    <dgm:pt modelId="{407ED2DE-FE97-4485-AB5E-C2F3A1F7B70B}" type="pres">
      <dgm:prSet presAssocID="{8490FBA3-E881-4A57-88B7-6FEB0266A91E}" presName="childTextBox" presStyleLbl="fgAccFollowNode1" presStyleIdx="0" presStyleCnt="2">
        <dgm:presLayoutVars>
          <dgm:bulletEnabled val="1"/>
        </dgm:presLayoutVars>
      </dgm:prSet>
      <dgm:spPr/>
    </dgm:pt>
    <dgm:pt modelId="{AB9D047D-9F0C-4D3C-82B2-FB69FBBE0CE3}" type="pres">
      <dgm:prSet presAssocID="{1C83CD90-C200-417A-902F-EBD280689E9B}" presName="childTextBox" presStyleLbl="fgAccFollowNode1" presStyleIdx="1" presStyleCnt="2">
        <dgm:presLayoutVars>
          <dgm:bulletEnabled val="1"/>
        </dgm:presLayoutVars>
      </dgm:prSet>
      <dgm:spPr/>
    </dgm:pt>
    <dgm:pt modelId="{6AFEF163-6BA1-4887-B390-184216B2BB19}" type="pres">
      <dgm:prSet presAssocID="{E47455DF-B8D2-45C6-BA9F-7D379077335A}" presName="sp" presStyleCnt="0"/>
      <dgm:spPr/>
    </dgm:pt>
    <dgm:pt modelId="{E0BDA363-9BAD-4416-B716-2DF053C50D31}" type="pres">
      <dgm:prSet presAssocID="{039944F1-8551-4CAA-9316-0A1D6D631B90}" presName="arrowAndChildren" presStyleCnt="0"/>
      <dgm:spPr/>
    </dgm:pt>
    <dgm:pt modelId="{D3C1B81E-5CDB-45C4-8711-EE9E3925789E}" type="pres">
      <dgm:prSet presAssocID="{039944F1-8551-4CAA-9316-0A1D6D631B90}" presName="parentTextArrow" presStyleLbl="node1" presStyleIdx="1" presStyleCnt="2"/>
      <dgm:spPr/>
    </dgm:pt>
  </dgm:ptLst>
  <dgm:cxnLst>
    <dgm:cxn modelId="{A91D3F0D-F835-4F91-8FAD-3816B7D661E7}" srcId="{CF7349BB-088E-465E-AA9B-D23E92CEC6B0}" destId="{0FCA116F-46D4-4831-B015-1BA83134A7BA}" srcOrd="1" destOrd="0" parTransId="{A4CD6855-BE6E-4279-AE66-EC6CD632BB4E}" sibTransId="{1CC1830D-0B3B-4842-88BF-63B2644B65B7}"/>
    <dgm:cxn modelId="{DEE7D96C-6416-4CEF-983F-0247EB14149E}" type="presOf" srcId="{8490FBA3-E881-4A57-88B7-6FEB0266A91E}" destId="{407ED2DE-FE97-4485-AB5E-C2F3A1F7B70B}" srcOrd="0" destOrd="0" presId="urn:microsoft.com/office/officeart/2005/8/layout/process4"/>
    <dgm:cxn modelId="{C25E9F71-D778-438C-B737-E3556717685A}" srcId="{CF7349BB-088E-465E-AA9B-D23E92CEC6B0}" destId="{039944F1-8551-4CAA-9316-0A1D6D631B90}" srcOrd="0" destOrd="0" parTransId="{24CD6483-D34C-4073-BEE4-41A9D5BB50CF}" sibTransId="{E47455DF-B8D2-45C6-BA9F-7D379077335A}"/>
    <dgm:cxn modelId="{BB512587-BBE7-44D1-9916-A3DBC4CF4D26}" type="presOf" srcId="{CF7349BB-088E-465E-AA9B-D23E92CEC6B0}" destId="{713028A0-6F21-43C9-AA4E-E61DF24E42E1}" srcOrd="0" destOrd="0" presId="urn:microsoft.com/office/officeart/2005/8/layout/process4"/>
    <dgm:cxn modelId="{60E241A7-E07A-4D6E-8D07-018DC00F4041}" srcId="{0FCA116F-46D4-4831-B015-1BA83134A7BA}" destId="{8490FBA3-E881-4A57-88B7-6FEB0266A91E}" srcOrd="0" destOrd="0" parTransId="{DDF1267B-C7F1-44FB-817A-78F199567995}" sibTransId="{9729DD1B-AAD4-483F-8223-8C1920B8FB96}"/>
    <dgm:cxn modelId="{DB94F3C6-B632-4AE8-9F47-B05629A59E3E}" srcId="{0FCA116F-46D4-4831-B015-1BA83134A7BA}" destId="{1C83CD90-C200-417A-902F-EBD280689E9B}" srcOrd="1" destOrd="0" parTransId="{EC6447BC-719C-4D29-8C04-A68A3DF5F7D6}" sibTransId="{721B9893-B8D5-490A-9453-F16143F0A202}"/>
    <dgm:cxn modelId="{C03D94D7-8485-4E2B-ABFE-FE139EC2CE97}" type="presOf" srcId="{039944F1-8551-4CAA-9316-0A1D6D631B90}" destId="{D3C1B81E-5CDB-45C4-8711-EE9E3925789E}" srcOrd="0" destOrd="0" presId="urn:microsoft.com/office/officeart/2005/8/layout/process4"/>
    <dgm:cxn modelId="{80E908D8-0F37-496E-B507-65C20629FEAC}" type="presOf" srcId="{1C83CD90-C200-417A-902F-EBD280689E9B}" destId="{AB9D047D-9F0C-4D3C-82B2-FB69FBBE0CE3}" srcOrd="0" destOrd="0" presId="urn:microsoft.com/office/officeart/2005/8/layout/process4"/>
    <dgm:cxn modelId="{AF8252FC-C114-4054-9C4C-EB11244A2B37}" type="presOf" srcId="{0FCA116F-46D4-4831-B015-1BA83134A7BA}" destId="{E55E6F58-3E61-44A6-9D64-BE2F39F73A33}" srcOrd="0" destOrd="0" presId="urn:microsoft.com/office/officeart/2005/8/layout/process4"/>
    <dgm:cxn modelId="{04CF7DFC-C0DD-40E8-B39A-F23F15D51B76}" type="presOf" srcId="{0FCA116F-46D4-4831-B015-1BA83134A7BA}" destId="{524E9E99-B38A-4465-9148-9D5BBF22BF37}" srcOrd="1" destOrd="0" presId="urn:microsoft.com/office/officeart/2005/8/layout/process4"/>
    <dgm:cxn modelId="{9DD3B483-93C7-453C-B52E-F263BF28FE46}" type="presParOf" srcId="{713028A0-6F21-43C9-AA4E-E61DF24E42E1}" destId="{36A63DBA-4E5A-4548-9280-822DB7AB0B7A}" srcOrd="0" destOrd="0" presId="urn:microsoft.com/office/officeart/2005/8/layout/process4"/>
    <dgm:cxn modelId="{BBADE6A6-5F1F-4D4B-BF93-D06BDB3D093B}" type="presParOf" srcId="{36A63DBA-4E5A-4548-9280-822DB7AB0B7A}" destId="{E55E6F58-3E61-44A6-9D64-BE2F39F73A33}" srcOrd="0" destOrd="0" presId="urn:microsoft.com/office/officeart/2005/8/layout/process4"/>
    <dgm:cxn modelId="{43FA46B9-3D32-44C8-8D9B-1DEAA48D47EE}" type="presParOf" srcId="{36A63DBA-4E5A-4548-9280-822DB7AB0B7A}" destId="{524E9E99-B38A-4465-9148-9D5BBF22BF37}" srcOrd="1" destOrd="0" presId="urn:microsoft.com/office/officeart/2005/8/layout/process4"/>
    <dgm:cxn modelId="{DEA7E698-BDCB-436A-AEA3-DA70259FA622}" type="presParOf" srcId="{36A63DBA-4E5A-4548-9280-822DB7AB0B7A}" destId="{EE9037B0-9C6A-4C87-BA86-7FAD5705F502}" srcOrd="2" destOrd="0" presId="urn:microsoft.com/office/officeart/2005/8/layout/process4"/>
    <dgm:cxn modelId="{7029CD2C-E2B2-4D77-A272-B96D370A4281}" type="presParOf" srcId="{EE9037B0-9C6A-4C87-BA86-7FAD5705F502}" destId="{407ED2DE-FE97-4485-AB5E-C2F3A1F7B70B}" srcOrd="0" destOrd="0" presId="urn:microsoft.com/office/officeart/2005/8/layout/process4"/>
    <dgm:cxn modelId="{C8EB8EA8-A1AC-4B74-A019-E09E6CBB98EB}" type="presParOf" srcId="{EE9037B0-9C6A-4C87-BA86-7FAD5705F502}" destId="{AB9D047D-9F0C-4D3C-82B2-FB69FBBE0CE3}" srcOrd="1" destOrd="0" presId="urn:microsoft.com/office/officeart/2005/8/layout/process4"/>
    <dgm:cxn modelId="{E05A6547-9D3D-43F9-9E0A-0F0E90E27EB3}" type="presParOf" srcId="{713028A0-6F21-43C9-AA4E-E61DF24E42E1}" destId="{6AFEF163-6BA1-4887-B390-184216B2BB19}" srcOrd="1" destOrd="0" presId="urn:microsoft.com/office/officeart/2005/8/layout/process4"/>
    <dgm:cxn modelId="{59697EF6-B269-41CC-94DA-171D1FBD6958}" type="presParOf" srcId="{713028A0-6F21-43C9-AA4E-E61DF24E42E1}" destId="{E0BDA363-9BAD-4416-B716-2DF053C50D31}" srcOrd="2" destOrd="0" presId="urn:microsoft.com/office/officeart/2005/8/layout/process4"/>
    <dgm:cxn modelId="{CF8468D0-131A-47CE-B083-DCB0F5DCB5F4}" type="presParOf" srcId="{E0BDA363-9BAD-4416-B716-2DF053C50D31}" destId="{D3C1B81E-5CDB-45C4-8711-EE9E3925789E}" srcOrd="0" destOrd="0" presId="urn:microsoft.com/office/officeart/2005/8/layout/process4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F66C2D6-C194-42C9-9858-159120FFBF31}">
      <dsp:nvSpPr>
        <dsp:cNvPr id="0" name=""/>
        <dsp:cNvSpPr/>
      </dsp:nvSpPr>
      <dsp:spPr>
        <a:xfrm>
          <a:off x="0" y="74294"/>
          <a:ext cx="5000124" cy="2609465"/>
        </a:xfrm>
        <a:prstGeom prst="round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marL="0" lvl="0" indent="0" algn="l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000" kern="1200"/>
            <a:t>Majority of alcohol is metabolized by the enzyme Alcohol Dehydrogenase (ADH) in liver.  </a:t>
          </a:r>
        </a:p>
      </dsp:txBody>
      <dsp:txXfrm>
        <a:off x="127384" y="201678"/>
        <a:ext cx="4745356" cy="2354697"/>
      </dsp:txXfrm>
    </dsp:sp>
    <dsp:sp modelId="{FB6F2B5C-9853-4AA7-A5F9-33C51A8F3648}">
      <dsp:nvSpPr>
        <dsp:cNvPr id="0" name=""/>
        <dsp:cNvSpPr/>
      </dsp:nvSpPr>
      <dsp:spPr>
        <a:xfrm>
          <a:off x="0" y="2770160"/>
          <a:ext cx="5000124" cy="2609465"/>
        </a:xfrm>
        <a:prstGeom prst="round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marL="0" lvl="0" indent="0" algn="l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000" kern="1200" dirty="0"/>
            <a:t>Enzyme levels and use of drugs that affect ADH may change elimination rate (how fast the body can dispose of the alcohol). </a:t>
          </a:r>
        </a:p>
      </dsp:txBody>
      <dsp:txXfrm>
        <a:off x="127384" y="2897544"/>
        <a:ext cx="4745356" cy="2354697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8100438-ABFF-4532-A5C6-3E10FF61A5D5}">
      <dsp:nvSpPr>
        <dsp:cNvPr id="0" name=""/>
        <dsp:cNvSpPr/>
      </dsp:nvSpPr>
      <dsp:spPr>
        <a:xfrm>
          <a:off x="0" y="130099"/>
          <a:ext cx="5000124" cy="2506140"/>
        </a:xfrm>
        <a:prstGeom prst="round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40030" tIns="240030" rIns="240030" bIns="240030" numCol="1" spcCol="1270" anchor="ctr" anchorCtr="0">
          <a:noAutofit/>
        </a:bodyPr>
        <a:lstStyle/>
        <a:p>
          <a:pPr marL="0" lvl="0" indent="0" algn="l" defTabSz="2800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6300" kern="1200"/>
            <a:t>Officer observations</a:t>
          </a:r>
        </a:p>
      </dsp:txBody>
      <dsp:txXfrm>
        <a:off x="122340" y="252439"/>
        <a:ext cx="4755444" cy="2261460"/>
      </dsp:txXfrm>
    </dsp:sp>
    <dsp:sp modelId="{F7D89984-A1BC-42A2-92BC-14B66161929B}">
      <dsp:nvSpPr>
        <dsp:cNvPr id="0" name=""/>
        <dsp:cNvSpPr/>
      </dsp:nvSpPr>
      <dsp:spPr>
        <a:xfrm>
          <a:off x="0" y="2817679"/>
          <a:ext cx="5000124" cy="2506140"/>
        </a:xfrm>
        <a:prstGeom prst="roundRect">
          <a:avLst/>
        </a:prstGeom>
        <a:gradFill rotWithShape="0">
          <a:gsLst>
            <a:gs pos="0">
              <a:schemeClr val="accent5">
                <a:hueOff val="-9933876"/>
                <a:satOff val="39811"/>
                <a:lumOff val="8628"/>
                <a:alphaOff val="0"/>
                <a:shade val="51000"/>
                <a:satMod val="130000"/>
              </a:schemeClr>
            </a:gs>
            <a:gs pos="80000">
              <a:schemeClr val="accent5">
                <a:hueOff val="-9933876"/>
                <a:satOff val="39811"/>
                <a:lumOff val="8628"/>
                <a:alphaOff val="0"/>
                <a:shade val="93000"/>
                <a:satMod val="130000"/>
              </a:schemeClr>
            </a:gs>
            <a:gs pos="100000">
              <a:schemeClr val="accent5">
                <a:hueOff val="-9933876"/>
                <a:satOff val="39811"/>
                <a:lumOff val="8628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40030" tIns="240030" rIns="240030" bIns="240030" numCol="1" spcCol="1270" anchor="ctr" anchorCtr="0">
          <a:noAutofit/>
        </a:bodyPr>
        <a:lstStyle/>
        <a:p>
          <a:pPr marL="0" lvl="0" indent="0" algn="l" defTabSz="2800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6300" kern="1200"/>
            <a:t>Suspect admissions</a:t>
          </a:r>
        </a:p>
      </dsp:txBody>
      <dsp:txXfrm>
        <a:off x="122340" y="2940019"/>
        <a:ext cx="4755444" cy="2261460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F318604-BB9C-418C-85AF-85AA20E3FBCB}">
      <dsp:nvSpPr>
        <dsp:cNvPr id="0" name=""/>
        <dsp:cNvSpPr/>
      </dsp:nvSpPr>
      <dsp:spPr>
        <a:xfrm>
          <a:off x="0" y="2050"/>
          <a:ext cx="5000124" cy="1746704"/>
        </a:xfrm>
        <a:prstGeom prst="round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kern="1200" dirty="0">
              <a:solidFill>
                <a:schemeClr val="bg1"/>
              </a:solidFill>
            </a:rPr>
            <a:t>Headspace analysis on a Gas Chromatograph (GC) with a Flame Ionization Detector (FID) and a Mass Spectrometer (MS).</a:t>
          </a:r>
        </a:p>
      </dsp:txBody>
      <dsp:txXfrm>
        <a:off x="85267" y="87317"/>
        <a:ext cx="4829590" cy="1576170"/>
      </dsp:txXfrm>
    </dsp:sp>
    <dsp:sp modelId="{A9D35927-3E5E-48F6-9D8A-F2F75B1D6F96}">
      <dsp:nvSpPr>
        <dsp:cNvPr id="0" name=""/>
        <dsp:cNvSpPr/>
      </dsp:nvSpPr>
      <dsp:spPr>
        <a:xfrm>
          <a:off x="0" y="1761327"/>
          <a:ext cx="5000124" cy="1746704"/>
        </a:xfrm>
        <a:prstGeom prst="roundRect">
          <a:avLst/>
        </a:prstGeom>
        <a:gradFill rotWithShape="0">
          <a:gsLst>
            <a:gs pos="0">
              <a:schemeClr val="accent5">
                <a:hueOff val="-4966938"/>
                <a:satOff val="19906"/>
                <a:lumOff val="4314"/>
                <a:alphaOff val="0"/>
                <a:shade val="51000"/>
                <a:satMod val="130000"/>
              </a:schemeClr>
            </a:gs>
            <a:gs pos="80000">
              <a:schemeClr val="accent5">
                <a:hueOff val="-4966938"/>
                <a:satOff val="19906"/>
                <a:lumOff val="4314"/>
                <a:alphaOff val="0"/>
                <a:shade val="93000"/>
                <a:satMod val="130000"/>
              </a:schemeClr>
            </a:gs>
            <a:gs pos="100000">
              <a:schemeClr val="accent5">
                <a:hueOff val="-4966938"/>
                <a:satOff val="19906"/>
                <a:lumOff val="4314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kern="1200" dirty="0">
              <a:solidFill>
                <a:schemeClr val="bg1"/>
              </a:solidFill>
            </a:rPr>
            <a:t>Separates out other volatile components (e.g., acetone) that may be found in a blood sample</a:t>
          </a:r>
        </a:p>
      </dsp:txBody>
      <dsp:txXfrm>
        <a:off x="85267" y="1846594"/>
        <a:ext cx="4829590" cy="1576170"/>
      </dsp:txXfrm>
    </dsp:sp>
    <dsp:sp modelId="{B1D26FB1-DCCC-45A0-A2AB-CCEFB3FDE02C}">
      <dsp:nvSpPr>
        <dsp:cNvPr id="0" name=""/>
        <dsp:cNvSpPr/>
      </dsp:nvSpPr>
      <dsp:spPr>
        <a:xfrm>
          <a:off x="0" y="3520604"/>
          <a:ext cx="5000124" cy="1746704"/>
        </a:xfrm>
        <a:prstGeom prst="roundRect">
          <a:avLst/>
        </a:prstGeom>
        <a:gradFill rotWithShape="0">
          <a:gsLst>
            <a:gs pos="0">
              <a:schemeClr val="accent5">
                <a:hueOff val="-9933876"/>
                <a:satOff val="39811"/>
                <a:lumOff val="8628"/>
                <a:alphaOff val="0"/>
                <a:shade val="51000"/>
                <a:satMod val="130000"/>
              </a:schemeClr>
            </a:gs>
            <a:gs pos="80000">
              <a:schemeClr val="accent5">
                <a:hueOff val="-9933876"/>
                <a:satOff val="39811"/>
                <a:lumOff val="8628"/>
                <a:alphaOff val="0"/>
                <a:shade val="93000"/>
                <a:satMod val="130000"/>
              </a:schemeClr>
            </a:gs>
            <a:gs pos="100000">
              <a:schemeClr val="accent5">
                <a:hueOff val="-9933876"/>
                <a:satOff val="39811"/>
                <a:lumOff val="8628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kern="1200" dirty="0">
              <a:solidFill>
                <a:schemeClr val="bg1"/>
              </a:solidFill>
            </a:rPr>
            <a:t>Allows quantitation of ethanol only</a:t>
          </a:r>
        </a:p>
      </dsp:txBody>
      <dsp:txXfrm>
        <a:off x="85267" y="3605871"/>
        <a:ext cx="4829590" cy="1576170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24E9E99-B38A-4465-9148-9D5BBF22BF37}">
      <dsp:nvSpPr>
        <dsp:cNvPr id="0" name=""/>
        <dsp:cNvSpPr/>
      </dsp:nvSpPr>
      <dsp:spPr>
        <a:xfrm>
          <a:off x="0" y="3291729"/>
          <a:ext cx="5000124" cy="2159731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20472" tIns="220472" rIns="220472" bIns="220472" numCol="1" spcCol="1270" anchor="ctr" anchorCtr="0">
          <a:noAutofit/>
        </a:bodyPr>
        <a:lstStyle/>
        <a:p>
          <a:pPr marL="0" lvl="0" indent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100" kern="1200" dirty="0"/>
            <a:t>Other units you might see…</a:t>
          </a:r>
        </a:p>
      </dsp:txBody>
      <dsp:txXfrm>
        <a:off x="0" y="3291729"/>
        <a:ext cx="5000124" cy="1166254"/>
      </dsp:txXfrm>
    </dsp:sp>
    <dsp:sp modelId="{407ED2DE-FE97-4485-AB5E-C2F3A1F7B70B}">
      <dsp:nvSpPr>
        <dsp:cNvPr id="0" name=""/>
        <dsp:cNvSpPr/>
      </dsp:nvSpPr>
      <dsp:spPr>
        <a:xfrm>
          <a:off x="0" y="4414789"/>
          <a:ext cx="2500062" cy="993476"/>
        </a:xfrm>
        <a:prstGeom prst="rect">
          <a:avLst/>
        </a:prstGeom>
        <a:solidFill>
          <a:schemeClr val="accent2">
            <a:tint val="40000"/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84912" tIns="33020" rIns="184912" bIns="33020" numCol="1" spcCol="1270" anchor="ctr" anchorCtr="0">
          <a:noAutofit/>
        </a:bodyPr>
        <a:lstStyle/>
        <a:p>
          <a:pPr marL="0" lvl="0" indent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600" kern="1200" dirty="0"/>
            <a:t>mg/100 mL  </a:t>
          </a:r>
        </a:p>
        <a:p>
          <a:pPr marL="0" lvl="0" indent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600" kern="1200" dirty="0"/>
            <a:t>(1000 mg = 1 g)</a:t>
          </a:r>
        </a:p>
      </dsp:txBody>
      <dsp:txXfrm>
        <a:off x="0" y="4414789"/>
        <a:ext cx="2500062" cy="993476"/>
      </dsp:txXfrm>
    </dsp:sp>
    <dsp:sp modelId="{AB9D047D-9F0C-4D3C-82B2-FB69FBBE0CE3}">
      <dsp:nvSpPr>
        <dsp:cNvPr id="0" name=""/>
        <dsp:cNvSpPr/>
      </dsp:nvSpPr>
      <dsp:spPr>
        <a:xfrm>
          <a:off x="2500062" y="4414789"/>
          <a:ext cx="2500062" cy="993476"/>
        </a:xfrm>
        <a:prstGeom prst="rect">
          <a:avLst/>
        </a:prstGeom>
        <a:solidFill>
          <a:schemeClr val="accent2">
            <a:tint val="40000"/>
            <a:alpha val="90000"/>
            <a:hueOff val="5025821"/>
            <a:satOff val="-4378"/>
            <a:lumOff val="-6"/>
            <a:alphaOff val="0"/>
          </a:schemeClr>
        </a:solidFill>
        <a:ln w="9525" cap="flat" cmpd="sng" algn="ctr">
          <a:solidFill>
            <a:schemeClr val="accent2">
              <a:tint val="40000"/>
              <a:alpha val="90000"/>
              <a:hueOff val="5025821"/>
              <a:satOff val="-4378"/>
              <a:lumOff val="-6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84912" tIns="33020" rIns="184912" bIns="33020" numCol="1" spcCol="1270" anchor="ctr" anchorCtr="0">
          <a:noAutofit/>
        </a:bodyPr>
        <a:lstStyle/>
        <a:p>
          <a:pPr marL="0" lvl="0" indent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600" kern="1200" dirty="0"/>
            <a:t>mg/dL</a:t>
          </a:r>
        </a:p>
        <a:p>
          <a:pPr marL="0" lvl="0" indent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600" kern="1200" dirty="0"/>
            <a:t>(1 dL = 100 mL)</a:t>
          </a:r>
        </a:p>
      </dsp:txBody>
      <dsp:txXfrm>
        <a:off x="2500062" y="4414789"/>
        <a:ext cx="2500062" cy="993476"/>
      </dsp:txXfrm>
    </dsp:sp>
    <dsp:sp modelId="{D3C1B81E-5CDB-45C4-8711-EE9E3925789E}">
      <dsp:nvSpPr>
        <dsp:cNvPr id="0" name=""/>
        <dsp:cNvSpPr/>
      </dsp:nvSpPr>
      <dsp:spPr>
        <a:xfrm rot="10800000">
          <a:off x="0" y="2459"/>
          <a:ext cx="5000124" cy="3321666"/>
        </a:xfrm>
        <a:prstGeom prst="upArrowCallout">
          <a:avLst/>
        </a:prstGeom>
        <a:gradFill rotWithShape="0">
          <a:gsLst>
            <a:gs pos="0">
              <a:schemeClr val="accent2">
                <a:hueOff val="4681519"/>
                <a:satOff val="-5839"/>
                <a:lumOff val="1373"/>
                <a:alphaOff val="0"/>
                <a:shade val="51000"/>
                <a:satMod val="130000"/>
              </a:schemeClr>
            </a:gs>
            <a:gs pos="80000">
              <a:schemeClr val="accent2">
                <a:hueOff val="4681519"/>
                <a:satOff val="-5839"/>
                <a:lumOff val="1373"/>
                <a:alphaOff val="0"/>
                <a:shade val="93000"/>
                <a:satMod val="130000"/>
              </a:schemeClr>
            </a:gs>
            <a:gs pos="100000">
              <a:schemeClr val="accent2">
                <a:hueOff val="4681519"/>
                <a:satOff val="-5839"/>
                <a:lumOff val="1373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20472" tIns="220472" rIns="220472" bIns="220472" numCol="1" spcCol="1270" anchor="ctr" anchorCtr="0">
          <a:noAutofit/>
        </a:bodyPr>
        <a:lstStyle/>
        <a:p>
          <a:pPr marL="0" lvl="0" indent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100" b="1" kern="1200" dirty="0">
              <a:solidFill>
                <a:schemeClr val="bg1"/>
              </a:solidFill>
            </a:rPr>
            <a:t>g/100 mL </a:t>
          </a:r>
          <a:r>
            <a:rPr lang="en-US" sz="3100" kern="1200" dirty="0">
              <a:solidFill>
                <a:schemeClr val="bg1"/>
              </a:solidFill>
            </a:rPr>
            <a:t>are the units the Crime Lab uses on blood alcohol reports</a:t>
          </a:r>
        </a:p>
      </dsp:txBody>
      <dsp:txXfrm rot="10800000">
        <a:off x="0" y="2459"/>
        <a:ext cx="5000124" cy="215831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process4">
  <dgm:title val=""/>
  <dgm:desc val=""/>
  <dgm:catLst>
    <dgm:cat type="process" pri="16000"/>
    <dgm:cat type="list" pri="2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lin">
      <dgm:param type="linDir" val="fromB"/>
    </dgm:alg>
    <dgm:shape xmlns:r="http://schemas.openxmlformats.org/officeDocument/2006/relationships" r:blip="">
      <dgm:adjLst/>
    </dgm:shape>
    <dgm:presOf/>
    <dgm:constrLst>
      <dgm:constr type="h" for="ch" forName="boxAndChildren" refType="h"/>
      <dgm:constr type="h" for="ch" forName="arrowAndChildren" refType="h" refFor="ch" refForName="boxAndChildren" op="equ" fact="1.538"/>
      <dgm:constr type="w" for="ch" forName="arrowAndChildren" refType="w"/>
      <dgm:constr type="w" for="ch" forName="boxAndChildren" refType="w"/>
      <dgm:constr type="h" for="ch" forName="sp" refType="h" fact="-0.015"/>
      <dgm:constr type="primFontSz" for="des" forName="parentTextBox" val="65"/>
      <dgm:constr type="primFontSz" for="des" forName="parentTextArrow" refType="primFontSz" refFor="des" refForName="parentTextBox" op="equ"/>
      <dgm:constr type="primFontSz" for="des" forName="childTextArrow" val="65"/>
      <dgm:constr type="primFontSz" for="des" forName="childTextBox" refType="primFontSz" refFor="des" refForName="childTextArrow" op="equ"/>
    </dgm:constrLst>
    <dgm:ruleLst/>
    <dgm:forEach name="Name1" axis="ch" ptType="node" st="-1" step="-1">
      <dgm:choose name="Name2">
        <dgm:if name="Name3" axis="self" ptType="node" func="revPos" op="equ" val="1">
          <dgm:layoutNode name="boxAndChildren">
            <dgm:alg type="composite"/>
            <dgm:shape xmlns:r="http://schemas.openxmlformats.org/officeDocument/2006/relationships" r:blip="">
              <dgm:adjLst/>
            </dgm:shape>
            <dgm:presOf/>
            <dgm:choose name="Name4">
              <dgm:if name="Name5" axis="ch" ptType="node" func="cnt" op="gte" val="1">
                <dgm:constrLst>
                  <dgm:constr type="w" for="ch" forName="parentTextBox" refType="w"/>
                  <dgm:constr type="h" for="ch" forName="parentTextBox" refType="h" fact="0.54"/>
                  <dgm:constr type="t" for="ch" forName="parentTextBox"/>
                  <dgm:constr type="w" for="ch" forName="entireBox" refType="w"/>
                  <dgm:constr type="h" for="ch" forName="entireBox" refType="h"/>
                  <dgm:constr type="w" for="ch" forName="descendantBox" refType="w"/>
                  <dgm:constr type="b" for="ch" forName="descendantBox" refType="h" fact="0.98"/>
                  <dgm:constr type="h" for="ch" forName="descendantBox" refType="h" fact="0.46"/>
                </dgm:constrLst>
              </dgm:if>
              <dgm:else name="Name6">
                <dgm:constrLst>
                  <dgm:constr type="w" for="ch" forName="parentTextBox" refType="w"/>
                  <dgm:constr type="h" for="ch" forName="parentTextBox" refType="h"/>
                </dgm:constrLst>
              </dgm:else>
            </dgm:choose>
            <dgm:ruleLst/>
            <dgm:layoutNode name="parentTextBox">
              <dgm:alg type="tx"/>
              <dgm:choose name="Name7">
                <dgm:if name="Name8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9">
                  <dgm:shape xmlns:r="http://schemas.openxmlformats.org/officeDocument/2006/relationships" type="rec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10">
              <dgm:if name="Name11" axis="ch" ptType="node" func="cnt" op="gte" val="1">
                <dgm:layoutNode name="entireBox">
                  <dgm:alg type="sp"/>
                  <dgm:shape xmlns:r="http://schemas.openxmlformats.org/officeDocument/2006/relationships" type="rect" r:blip="">
                    <dgm:adjLst/>
                  </dgm:shape>
                  <dgm:presOf axis="self"/>
                  <dgm:constrLst/>
                  <dgm:ruleLst/>
                </dgm:layoutNode>
                <dgm:layoutNode name="descendantBox" styleLbl="fgAccFollowNode1">
                  <dgm:choose name="Name12">
                    <dgm:if name="Name13" func="var" arg="dir" op="equ" val="norm">
                      <dgm:alg type="lin"/>
                    </dgm:if>
                    <dgm:else name="Name14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Box" refType="w"/>
                    <dgm:constr type="h" for="ch" forName="childTextBox" refType="h"/>
                  </dgm:constrLst>
                  <dgm:ruleLst/>
                  <dgm:forEach name="Name15" axis="ch" ptType="node">
                    <dgm:layoutNode name="childTextBox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16"/>
            </dgm:choose>
          </dgm:layoutNode>
        </dgm:if>
        <dgm:else name="Name17">
          <dgm:layoutNode name="arrowAndChildren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axis="ch" ptType="node" func="cnt" op="gte" val="1">
                <dgm:constrLst>
                  <dgm:constr type="w" for="ch" forName="parentTextArrow" refType="w"/>
                  <dgm:constr type="t" for="ch" forName="parentTextArrow"/>
                  <dgm:constr type="h" for="ch" forName="parentTextArrow" refType="h" fact="0.351"/>
                  <dgm:constr type="w" for="ch" forName="arrow" refType="w"/>
                  <dgm:constr type="h" for="ch" forName="arrow" refType="h"/>
                  <dgm:constr type="w" for="ch" forName="descendantArrow" refType="w"/>
                  <dgm:constr type="b" for="ch" forName="descendantArrow" refType="h" fact="0.65"/>
                  <dgm:constr type="h" for="ch" forName="descendantArrow" refType="h" fact="0.299"/>
                </dgm:constrLst>
              </dgm:if>
              <dgm:else name="Name20">
                <dgm:constrLst>
                  <dgm:constr type="w" for="ch" forName="parentTextArrow" refType="w"/>
                  <dgm:constr type="h" for="ch" forName="parentTextArrow" refType="h"/>
                </dgm:constrLst>
              </dgm:else>
            </dgm:choose>
            <dgm:ruleLst/>
            <dgm:layoutNode name="parentTextArrow">
              <dgm:alg type="tx"/>
              <dgm:choose name="Name21">
                <dgm:if name="Name22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23">
                  <dgm:shape xmlns:r="http://schemas.openxmlformats.org/officeDocument/2006/relationships" rot="180" type="upArrowCallou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24">
              <dgm:if name="Name25" axis="ch" ptType="node" func="cnt" op="gte" val="1">
                <dgm:layoutNode name="arrow">
                  <dgm:alg type="sp"/>
                  <dgm:shape xmlns:r="http://schemas.openxmlformats.org/officeDocument/2006/relationships" rot="180" type="upArrowCallout" r:blip="">
                    <dgm:adjLst/>
                  </dgm:shape>
                  <dgm:presOf axis="self"/>
                  <dgm:constrLst/>
                  <dgm:ruleLst/>
                </dgm:layoutNode>
                <dgm:layoutNode name="descendantArrow">
                  <dgm:choose name="Name26">
                    <dgm:if name="Name27" func="var" arg="dir" op="equ" val="norm">
                      <dgm:alg type="lin"/>
                    </dgm:if>
                    <dgm:else name="Name28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Arrow" refType="w"/>
                    <dgm:constr type="h" for="ch" forName="childTextArrow" refType="h"/>
                  </dgm:constrLst>
                  <dgm:ruleLst/>
                  <dgm:forEach name="Name29" axis="ch" ptType="node">
                    <dgm:layoutNode name="childTextArrow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30"/>
            </dgm:choose>
          </dgm:layoutNode>
        </dgm:else>
      </dgm:choose>
      <dgm:forEach name="Name31" axis="precedSib" ptType="sibTrans" st="-1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172200" cy="480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5746" tIns="47872" rIns="95746" bIns="47872" numCol="1" anchor="t" anchorCtr="0" compatLnSpc="1">
            <a:prstTxWarp prst="textNoShape">
              <a:avLst/>
            </a:prstTxWarp>
          </a:bodyPr>
          <a:lstStyle>
            <a:lvl1pPr defTabSz="958387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r>
              <a:rPr lang="en-US" sz="1300" dirty="0">
                <a:latin typeface="+mn-lt"/>
                <a:cs typeface="Andalus" panose="02020603050405020304" pitchFamily="18" charset="-78"/>
              </a:rPr>
              <a:t>Breath Test Supervisor Certification/Recertification 01/23/2018‐01/25/2018</a:t>
            </a:r>
          </a:p>
        </p:txBody>
      </p:sp>
      <p:sp>
        <p:nvSpPr>
          <p:cNvPr id="4915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120813"/>
            <a:ext cx="3170583" cy="480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5746" tIns="47872" rIns="95746" bIns="47872" numCol="1" anchor="b" anchorCtr="0" compatLnSpc="1">
            <a:prstTxWarp prst="textNoShape">
              <a:avLst/>
            </a:prstTxWarp>
          </a:bodyPr>
          <a:lstStyle>
            <a:lvl1pPr defTabSz="958387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7753041"/>
      </p:ext>
    </p:extLst>
  </p:cSld>
  <p:clrMap bg1="lt1" tx1="dk1" bg2="lt2" tx2="dk2" accent1="accent1" accent2="accent2" accent3="accent3" accent4="accent4" accent5="accent5" accent6="accent6" hlink="hlink" folHlink="folHlink"/>
  <p:hf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70238" cy="4794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143375" y="0"/>
            <a:ext cx="3170238" cy="4794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0E78C9B-C107-485B-9B2C-2CCCC4B89060}" type="datetimeFigureOut">
              <a:rPr lang="en-US" smtClean="0"/>
              <a:t>10/3/2025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257300" y="720725"/>
            <a:ext cx="4800600" cy="3600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31838" y="4560888"/>
            <a:ext cx="5851525" cy="43195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120188"/>
            <a:ext cx="3170238" cy="4794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143375" y="9120188"/>
            <a:ext cx="3170238" cy="4794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58CB44B-8909-43AF-AFA2-4D608E88F0C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1624920"/>
      </p:ext>
    </p:extLst>
  </p:cSld>
  <p:clrMap bg1="lt1" tx1="dk1" bg2="lt2" tx2="dk2" accent1="accent1" accent2="accent2" accent3="accent3" accent4="accent4" accent5="accent5" accent6="accent6" hlink="hlink" folHlink="folHlink"/>
  <p:hf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8CB44B-8909-43AF-AFA2-4D608E88F0C8}" type="slidenum">
              <a:rPr lang="en-US" smtClean="0"/>
              <a:t>1</a:t>
            </a:fld>
            <a:endParaRPr lang="en-US"/>
          </a:p>
        </p:txBody>
      </p:sp>
      <p:sp>
        <p:nvSpPr>
          <p:cNvPr id="5" name="Header Placeholder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14538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3"/>
          <p:cNvSpPr>
            <a:spLocks noChangeArrowheads="1"/>
          </p:cNvSpPr>
          <p:nvPr userDrawn="1"/>
        </p:nvSpPr>
        <p:spPr bwMode="auto">
          <a:xfrm>
            <a:off x="0" y="5791200"/>
            <a:ext cx="8153400" cy="1066800"/>
          </a:xfrm>
          <a:prstGeom prst="rect">
            <a:avLst/>
          </a:prstGeom>
          <a:solidFill>
            <a:schemeClr val="bg2">
              <a:alpha val="50195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Issued and Approved by: 2025.10.01</a:t>
            </a: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C60F5C-E4E2-4579-9608-86C9A38EC5B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6385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Issued and Approved by: 2025.10.01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EF3C1B-9837-4270-B7E5-55886641451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99027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Issued and Approved by: 2025.10.01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E77649-BA99-4B99-8850-B5C3D62D319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95680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Issued and Approved by: 2025.10.01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8247D6-DBE4-4106-B755-53B2F31B5E4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04929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Issued and Approved by: 2025.10.01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FA258C-A3DD-4507-AA20-C05ACFAD24B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21733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Issued and Approved by: 2025.10.01</a:t>
            </a: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FD6973-9026-4497-BCEF-22014BCF70E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49115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Issued and Approved by: 2025.10.01</a:t>
            </a: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92C827-F272-48A4-A0F7-8098BAE4E34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00460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Issued and Approved by: 2025.10.01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2E34B7-B8AF-4A30-830F-C5BEF549A20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57696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Issued and Approved by: 2025.10.01</a:t>
            </a: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E3BF1E-D24A-441A-A98C-A72F6AAB09F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2800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Issued and Approved by: 2025.10.01</a:t>
            </a: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99E5E8-1E10-44A1-859E-757FA981607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14466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Issued and Approved by: 2025.10.01</a:t>
            </a: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E806AE-D27B-4767-8544-98A0305E7B1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22153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/>
              <a:t>Issued and Approved by: 2025.10.01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smtClean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B3F622B5-8EF1-4CEC-8ED5-404E3699EA7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1031" name="Rectangle 11"/>
          <p:cNvSpPr>
            <a:spLocks noChangeArrowheads="1"/>
          </p:cNvSpPr>
          <p:nvPr/>
        </p:nvSpPr>
        <p:spPr bwMode="auto">
          <a:xfrm>
            <a:off x="0" y="5791200"/>
            <a:ext cx="8153400" cy="1066800"/>
          </a:xfrm>
          <a:prstGeom prst="rect">
            <a:avLst/>
          </a:prstGeom>
          <a:solidFill>
            <a:schemeClr val="bg2">
              <a:alpha val="50195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51" r:id="rId1"/>
    <p:sldLayoutId id="2147483741" r:id="rId2"/>
    <p:sldLayoutId id="2147483742" r:id="rId3"/>
    <p:sldLayoutId id="2147483743" r:id="rId4"/>
    <p:sldLayoutId id="2147483744" r:id="rId5"/>
    <p:sldLayoutId id="2147483745" r:id="rId6"/>
    <p:sldLayoutId id="2147483746" r:id="rId7"/>
    <p:sldLayoutId id="2147483747" r:id="rId8"/>
    <p:sldLayoutId id="2147483748" r:id="rId9"/>
    <p:sldLayoutId id="2147483749" r:id="rId10"/>
    <p:sldLayoutId id="2147483750" r:id="rId11"/>
  </p:sldLayoutIdLst>
  <p:hf sldNum="0" hdr="0" dt="0"/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1.xml"/><Relationship Id="rId4" Type="http://schemas.openxmlformats.org/officeDocument/2006/relationships/image" Target="../media/image18.sv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5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8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9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0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Relationship Id="rId6" Type="http://schemas.microsoft.com/office/2007/relationships/hdphoto" Target="../media/hdphoto2.wdp"/><Relationship Id="rId5" Type="http://schemas.openxmlformats.org/officeDocument/2006/relationships/image" Target="../media/image2.jpeg"/><Relationship Id="rId4" Type="http://schemas.microsoft.com/office/2007/relationships/hdphoto" Target="../media/hdphoto1.wdp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5.xml"/><Relationship Id="rId4" Type="http://schemas.microsoft.com/office/2007/relationships/hdphoto" Target="../media/hdphoto9.wdp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6.xml"/><Relationship Id="rId5" Type="http://schemas.microsoft.com/office/2007/relationships/hdphoto" Target="../media/hdphoto10.wdp"/><Relationship Id="rId4" Type="http://schemas.openxmlformats.org/officeDocument/2006/relationships/image" Target="../media/image23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28.xml"/><Relationship Id="rId6" Type="http://schemas.microsoft.com/office/2007/relationships/hdphoto" Target="../media/hdphoto12.wdp"/><Relationship Id="rId5" Type="http://schemas.openxmlformats.org/officeDocument/2006/relationships/image" Target="../media/image25.jpeg"/><Relationship Id="rId4" Type="http://schemas.microsoft.com/office/2007/relationships/hdphoto" Target="../media/hdphoto11.wdp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9.xml"/><Relationship Id="rId4" Type="http://schemas.microsoft.com/office/2007/relationships/hdphoto" Target="../media/hdphoto13.wdp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0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Relationship Id="rId4" Type="http://schemas.microsoft.com/office/2007/relationships/hdphoto" Target="../media/hdphoto3.wdp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3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3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33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4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35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6.xml"/><Relationship Id="rId4" Type="http://schemas.microsoft.com/office/2007/relationships/hdphoto" Target="../media/hdphoto14.wdp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7.xml"/><Relationship Id="rId4" Type="http://schemas.microsoft.com/office/2007/relationships/hdphoto" Target="../media/hdphoto15.wdp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8.xml"/><Relationship Id="rId4" Type="http://schemas.microsoft.com/office/2007/relationships/hdphoto" Target="../media/hdphoto16.wdp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39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0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hdphoto" Target="../media/hdphoto5.wdp"/><Relationship Id="rId3" Type="http://schemas.openxmlformats.org/officeDocument/2006/relationships/image" Target="../media/image4.jpeg"/><Relationship Id="rId7" Type="http://schemas.openxmlformats.org/officeDocument/2006/relationships/image" Target="../media/image7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Relationship Id="rId6" Type="http://schemas.openxmlformats.org/officeDocument/2006/relationships/image" Target="../media/image6.jpeg"/><Relationship Id="rId5" Type="http://schemas.openxmlformats.org/officeDocument/2006/relationships/image" Target="../media/image5.gif"/><Relationship Id="rId10" Type="http://schemas.microsoft.com/office/2007/relationships/hdphoto" Target="../media/hdphoto6.wdp"/><Relationship Id="rId4" Type="http://schemas.microsoft.com/office/2007/relationships/hdphoto" Target="../media/hdphoto4.wdp"/><Relationship Id="rId9" Type="http://schemas.openxmlformats.org/officeDocument/2006/relationships/image" Target="../media/image8.jpe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1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4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43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44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45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6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4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.xml"/><Relationship Id="rId5" Type="http://schemas.openxmlformats.org/officeDocument/2006/relationships/image" Target="../media/image10.png"/><Relationship Id="rId4" Type="http://schemas.microsoft.com/office/2007/relationships/hdphoto" Target="../media/hdphoto7.wdp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1.png"/><Relationship Id="rId7" Type="http://schemas.openxmlformats.org/officeDocument/2006/relationships/image" Target="../media/image14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9.xml"/><Relationship Id="rId6" Type="http://schemas.openxmlformats.org/officeDocument/2006/relationships/image" Target="../media/image13.png"/><Relationship Id="rId5" Type="http://schemas.microsoft.com/office/2007/relationships/hdphoto" Target="../media/hdphoto8.wdp"/><Relationship Id="rId4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71" name="Rectangle 70">
            <a:extLst>
              <a:ext uri="{FF2B5EF4-FFF2-40B4-BE49-F238E27FC236}">
                <a16:creationId xmlns:a16="http://schemas.microsoft.com/office/drawing/2014/main" id="{6F5A5072-7B47-4D32-B52A-4EBBF590B8A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3" name="Rectangle 72">
            <a:extLst>
              <a:ext uri="{FF2B5EF4-FFF2-40B4-BE49-F238E27FC236}">
                <a16:creationId xmlns:a16="http://schemas.microsoft.com/office/drawing/2014/main" id="{9715DAF0-AE1B-46C9-8A6B-DB2AA05AB91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>
            <a:off x="-1" y="-22693"/>
            <a:ext cx="9143998" cy="4374129"/>
          </a:xfrm>
          <a:prstGeom prst="rect">
            <a:avLst/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rgbClr val="000000"/>
              </a:gs>
            </a:gsLst>
            <a:lin ang="15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5" name="Rectangle 74">
            <a:extLst>
              <a:ext uri="{FF2B5EF4-FFF2-40B4-BE49-F238E27FC236}">
                <a16:creationId xmlns:a16="http://schemas.microsoft.com/office/drawing/2014/main" id="{6016219D-510E-4184-9090-6D5578A87BD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2384720" y="-2407841"/>
            <a:ext cx="4374557" cy="9144000"/>
          </a:xfrm>
          <a:prstGeom prst="rect">
            <a:avLst/>
          </a:prstGeom>
          <a:gradFill>
            <a:gsLst>
              <a:gs pos="40000">
                <a:schemeClr val="accent1">
                  <a:alpha val="0"/>
                </a:schemeClr>
              </a:gs>
              <a:gs pos="100000">
                <a:schemeClr val="accent1">
                  <a:lumMod val="75000"/>
                  <a:alpha val="52000"/>
                </a:schemeClr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7" name="Rectangle 76">
            <a:extLst>
              <a:ext uri="{FF2B5EF4-FFF2-40B4-BE49-F238E27FC236}">
                <a16:creationId xmlns:a16="http://schemas.microsoft.com/office/drawing/2014/main" id="{AFF4A713-7B75-4B21-90D7-5AB19547C72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2555756" y="-2236808"/>
            <a:ext cx="4374128" cy="8802359"/>
          </a:xfrm>
          <a:prstGeom prst="rect">
            <a:avLst/>
          </a:prstGeom>
          <a:gradFill>
            <a:gsLst>
              <a:gs pos="17000">
                <a:schemeClr val="accent1">
                  <a:alpha val="0"/>
                </a:schemeClr>
              </a:gs>
              <a:gs pos="100000">
                <a:srgbClr val="000000">
                  <a:alpha val="37000"/>
                </a:srgbClr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9" name="Rectangle 78">
            <a:extLst>
              <a:ext uri="{FF2B5EF4-FFF2-40B4-BE49-F238E27FC236}">
                <a16:creationId xmlns:a16="http://schemas.microsoft.com/office/drawing/2014/main" id="{DC631C0B-6DA6-4E57-8231-CE32B3434A7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3" y="-22690"/>
            <a:ext cx="6406863" cy="4374126"/>
          </a:xfrm>
          <a:prstGeom prst="rect">
            <a:avLst/>
          </a:prstGeom>
          <a:gradFill>
            <a:gsLst>
              <a:gs pos="0">
                <a:schemeClr val="accent1">
                  <a:lumMod val="50000"/>
                  <a:alpha val="0"/>
                </a:schemeClr>
              </a:gs>
              <a:gs pos="100000">
                <a:srgbClr val="000000">
                  <a:alpha val="25000"/>
                </a:srgbClr>
              </a:gs>
            </a:gsLst>
            <a:lin ang="18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1" name="Freeform: Shape 80">
            <a:extLst>
              <a:ext uri="{FF2B5EF4-FFF2-40B4-BE49-F238E27FC236}">
                <a16:creationId xmlns:a16="http://schemas.microsoft.com/office/drawing/2014/main" id="{C29501E6-A978-4A61-9689-9085AF97A53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2508972">
            <a:off x="4459073" y="-1032053"/>
            <a:ext cx="3742610" cy="4439131"/>
          </a:xfrm>
          <a:custGeom>
            <a:avLst/>
            <a:gdLst>
              <a:gd name="connsiteX0" fmla="*/ 4990147 w 4990147"/>
              <a:gd name="connsiteY0" fmla="*/ 2229378 h 4439131"/>
              <a:gd name="connsiteX1" fmla="*/ 917384 w 4990147"/>
              <a:gd name="connsiteY1" fmla="*/ 4439131 h 4439131"/>
              <a:gd name="connsiteX2" fmla="*/ 910814 w 4990147"/>
              <a:gd name="connsiteY2" fmla="*/ 4434219 h 4439131"/>
              <a:gd name="connsiteX3" fmla="*/ 0 w 4990147"/>
              <a:gd name="connsiteY3" fmla="*/ 2502877 h 4439131"/>
              <a:gd name="connsiteX4" fmla="*/ 2502877 w 4990147"/>
              <a:gd name="connsiteY4" fmla="*/ 0 h 4439131"/>
              <a:gd name="connsiteX5" fmla="*/ 4954904 w 4990147"/>
              <a:gd name="connsiteY5" fmla="*/ 1998460 h 44391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990147" h="4439131">
                <a:moveTo>
                  <a:pt x="4990147" y="2229378"/>
                </a:moveTo>
                <a:lnTo>
                  <a:pt x="917384" y="4439131"/>
                </a:lnTo>
                <a:lnTo>
                  <a:pt x="910814" y="4434219"/>
                </a:lnTo>
                <a:cubicBezTo>
                  <a:pt x="354557" y="3975154"/>
                  <a:pt x="0" y="3280421"/>
                  <a:pt x="0" y="2502877"/>
                </a:cubicBezTo>
                <a:cubicBezTo>
                  <a:pt x="0" y="1120576"/>
                  <a:pt x="1120576" y="0"/>
                  <a:pt x="2502877" y="0"/>
                </a:cubicBezTo>
                <a:cubicBezTo>
                  <a:pt x="3712390" y="0"/>
                  <a:pt x="4721520" y="857941"/>
                  <a:pt x="4954904" y="1998460"/>
                </a:cubicBezTo>
                <a:close/>
              </a:path>
            </a:pathLst>
          </a:custGeom>
          <a:gradFill>
            <a:gsLst>
              <a:gs pos="0">
                <a:schemeClr val="accent1">
                  <a:alpha val="22000"/>
                </a:schemeClr>
              </a:gs>
              <a:gs pos="87000">
                <a:schemeClr val="accent1">
                  <a:lumMod val="60000"/>
                  <a:lumOff val="40000"/>
                  <a:alpha val="2000"/>
                </a:schemeClr>
              </a:gs>
            </a:gsLst>
            <a:lin ang="8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3074" name="Text Box 10"/>
          <p:cNvSpPr>
            <a:spLocks noGrp="1" noChangeArrowheads="1"/>
          </p:cNvSpPr>
          <p:nvPr>
            <p:ph type="subTitle" idx="1"/>
          </p:nvPr>
        </p:nvSpPr>
        <p:spPr>
          <a:xfrm>
            <a:off x="1013011" y="4870824"/>
            <a:ext cx="7504463" cy="1458258"/>
          </a:xfrm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tlCol="0" anchor="ctr">
            <a:normAutofit/>
          </a:bodyPr>
          <a:lstStyle/>
          <a:p>
            <a:pPr algn="l" fontAlgn="auto">
              <a:spcBef>
                <a:spcPct val="5000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sz="4000" dirty="0">
                <a:latin typeface="+mj-lt"/>
              </a:rPr>
              <a:t>Ethanol Pharmacology</a:t>
            </a:r>
          </a:p>
        </p:txBody>
      </p:sp>
      <p:sp>
        <p:nvSpPr>
          <p:cNvPr id="3" name="Footer Placeholder 3"/>
          <p:cNvSpPr>
            <a:spLocks noGrp="1"/>
          </p:cNvSpPr>
          <p:nvPr>
            <p:ph type="ftr" sz="quarter" idx="12"/>
          </p:nvPr>
        </p:nvSpPr>
        <p:spPr>
          <a:xfrm>
            <a:off x="5744637" y="6228415"/>
            <a:ext cx="3086100" cy="365125"/>
          </a:xfrm>
        </p:spPr>
        <p:txBody>
          <a:bodyPr>
            <a:normAutofit/>
          </a:bodyPr>
          <a:lstStyle/>
          <a:p>
            <a:pPr algn="l">
              <a:spcAft>
                <a:spcPts val="600"/>
              </a:spcAft>
            </a:pPr>
            <a:r>
              <a:rPr lang="en-US" sz="1000">
                <a:solidFill>
                  <a:srgbClr val="FFFFFF"/>
                </a:solidFill>
              </a:rPr>
              <a:t>Issued and Approved by: 2025.10.01</a:t>
            </a:r>
            <a:endParaRPr lang="en-US" sz="1000" dirty="0">
              <a:solidFill>
                <a:srgbClr val="FFFFFF"/>
              </a:solidFill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Rectangle 73">
            <a:extLst>
              <a:ext uri="{FF2B5EF4-FFF2-40B4-BE49-F238E27FC236}">
                <a16:creationId xmlns:a16="http://schemas.microsoft.com/office/drawing/2014/main" id="{23A58148-D452-4F6F-A2FE-EED968DE197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2898475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234543" y="3433763"/>
            <a:ext cx="2397759" cy="2743200"/>
          </a:xfrm>
        </p:spPr>
        <p:txBody>
          <a:bodyPr anchor="t">
            <a:normAutofit/>
          </a:bodyPr>
          <a:lstStyle/>
          <a:p>
            <a:r>
              <a:rPr lang="en-US" sz="3600">
                <a:solidFill>
                  <a:schemeClr val="bg1"/>
                </a:solidFill>
              </a:rPr>
              <a:t>Rate of Absorption of Alcohol	</a:t>
            </a:r>
          </a:p>
        </p:txBody>
      </p:sp>
      <p:pic>
        <p:nvPicPr>
          <p:cNvPr id="71" name="Graphic 70" descr="Bottle">
            <a:extLst>
              <a:ext uri="{FF2B5EF4-FFF2-40B4-BE49-F238E27FC236}">
                <a16:creationId xmlns:a16="http://schemas.microsoft.com/office/drawing/2014/main" id="{AF2E4C1C-D62C-47D2-88A0-15490C3B6F8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51703" y="2236844"/>
            <a:ext cx="685800" cy="685800"/>
          </a:xfrm>
          <a:prstGeom prst="rect">
            <a:avLst/>
          </a:prstGeom>
        </p:spPr>
      </p:pic>
      <p:sp>
        <p:nvSpPr>
          <p:cNvPr id="8195" name="Rectangle 3"/>
          <p:cNvSpPr>
            <a:spLocks noGrp="1" noChangeArrowheads="1"/>
          </p:cNvSpPr>
          <p:nvPr>
            <p:ph idx="1"/>
          </p:nvPr>
        </p:nvSpPr>
        <p:spPr>
          <a:xfrm>
            <a:off x="3248039" y="641615"/>
            <a:ext cx="5467349" cy="5533496"/>
          </a:xfrm>
        </p:spPr>
        <p:txBody>
          <a:bodyPr anchor="ctr">
            <a:normAutofit/>
          </a:bodyPr>
          <a:lstStyle/>
          <a:p>
            <a:pPr>
              <a:buFont typeface="Wingdings" pitchFamily="2" charset="2"/>
              <a:buNone/>
            </a:pPr>
            <a:r>
              <a:rPr lang="en-US" dirty="0"/>
              <a:t>After drinking stops:</a:t>
            </a:r>
          </a:p>
          <a:p>
            <a:pPr marL="515938" indent="-515938"/>
            <a:r>
              <a:rPr lang="en-US" dirty="0"/>
              <a:t>Most alcohol is absorbed in 30 to 60 minutes, but can take longer depending on rate of gastric emptying</a:t>
            </a:r>
          </a:p>
          <a:p>
            <a:endParaRPr lang="en-US" dirty="0"/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1DEE7887-3646-A5EC-9B7D-750C0C286B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Issued and Approved by: 2025.10.01</a:t>
            </a:r>
          </a:p>
        </p:txBody>
      </p:sp>
    </p:spTree>
    <p:custDataLst>
      <p:tags r:id="rId1"/>
    </p:custData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EF526DD0-5E46-40B7-AEF1-9B26256CFB4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ltGray">
          <a:xfrm>
            <a:off x="0" y="0"/>
            <a:ext cx="9143997" cy="6858000"/>
          </a:xfrm>
          <a:prstGeom prst="rect">
            <a:avLst/>
          </a:prstGeom>
          <a:ln w="0">
            <a:noFill/>
            <a:prstDash val="solid"/>
            <a:round/>
            <a:headEnd/>
            <a:tailEnd/>
          </a:ln>
        </p:spPr>
        <p:txBody>
          <a:bodyPr rtlCol="0" anchor="ctr"/>
          <a:lstStyle/>
          <a:p>
            <a:pPr algn="ctr" defTabSz="457200"/>
            <a:endParaRPr lang="en-US">
              <a:solidFill>
                <a:schemeClr val="tx1"/>
              </a:solidFill>
            </a:endParaRP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B7E4032D-4110-4963-82B8-8A1B1BF4B66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0"/>
            <a:ext cx="3204900" cy="6858000"/>
            <a:chOff x="1" y="0"/>
            <a:chExt cx="4273199" cy="6858000"/>
          </a:xfrm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66796880-E7D7-485E-A6D1-908B811A14B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ltGray">
            <a:xfrm>
              <a:off x="1" y="0"/>
              <a:ext cx="4273199" cy="6858000"/>
            </a:xfrm>
            <a:prstGeom prst="rect">
              <a:avLst/>
            </a:prstGeom>
            <a:solidFill>
              <a:srgbClr val="FFFFFF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wrap="square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AC97B103-7494-4650-82C0-FC9F8D27234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ltGray">
            <a:xfrm>
              <a:off x="1" y="0"/>
              <a:ext cx="4273199" cy="6858000"/>
            </a:xfrm>
            <a:prstGeom prst="rect">
              <a:avLst/>
            </a:prstGeom>
            <a:solidFill>
              <a:schemeClr val="accent1">
                <a:lumMod val="50000"/>
                <a:alpha val="25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wrap="square" rtlCol="0" anchor="ctr">
              <a:noAutofit/>
            </a:bodyPr>
            <a:lstStyle/>
            <a:p>
              <a:pPr algn="ctr"/>
              <a:endParaRPr lang="en-US" dirty="0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8757" y="619125"/>
            <a:ext cx="1989310" cy="5619749"/>
          </a:xfrm>
        </p:spPr>
        <p:txBody>
          <a:bodyPr anchor="ctr">
            <a:normAutofit/>
          </a:bodyPr>
          <a:lstStyle/>
          <a:p>
            <a:r>
              <a:rPr lang="en-US" sz="2800" b="1" dirty="0">
                <a:solidFill>
                  <a:srgbClr val="000000"/>
                </a:solidFill>
              </a:rPr>
              <a:t>Distribution of Ethanol</a:t>
            </a: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5D133F51-4E9D-4F0B-A452-875C6A52B62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0"/>
            <a:ext cx="664368" cy="6858000"/>
            <a:chOff x="0" y="0"/>
            <a:chExt cx="885825" cy="6858000"/>
          </a:xfrm>
        </p:grpSpPr>
        <p:sp>
          <p:nvSpPr>
            <p:cNvPr id="15" name="Freeform 6">
              <a:extLst>
                <a:ext uri="{FF2B5EF4-FFF2-40B4-BE49-F238E27FC236}">
                  <a16:creationId xmlns:a16="http://schemas.microsoft.com/office/drawing/2014/main" id="{BDC8164B-5FC0-4CBD-B7AE-0CB8780FFCB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0" y="0"/>
              <a:ext cx="885825" cy="6858000"/>
            </a:xfrm>
            <a:custGeom>
              <a:avLst/>
              <a:gdLst/>
              <a:ahLst/>
              <a:cxnLst/>
              <a:rect l="0" t="0" r="r" b="b"/>
              <a:pathLst>
                <a:path w="558" h="4320">
                  <a:moveTo>
                    <a:pt x="0" y="0"/>
                  </a:moveTo>
                  <a:lnTo>
                    <a:pt x="447" y="0"/>
                  </a:lnTo>
                  <a:lnTo>
                    <a:pt x="448" y="43"/>
                  </a:lnTo>
                  <a:lnTo>
                    <a:pt x="453" y="81"/>
                  </a:lnTo>
                  <a:lnTo>
                    <a:pt x="460" y="114"/>
                  </a:lnTo>
                  <a:lnTo>
                    <a:pt x="469" y="143"/>
                  </a:lnTo>
                  <a:lnTo>
                    <a:pt x="479" y="169"/>
                  </a:lnTo>
                  <a:lnTo>
                    <a:pt x="491" y="192"/>
                  </a:lnTo>
                  <a:lnTo>
                    <a:pt x="503" y="216"/>
                  </a:lnTo>
                  <a:lnTo>
                    <a:pt x="515" y="240"/>
                  </a:lnTo>
                  <a:lnTo>
                    <a:pt x="525" y="263"/>
                  </a:lnTo>
                  <a:lnTo>
                    <a:pt x="535" y="289"/>
                  </a:lnTo>
                  <a:lnTo>
                    <a:pt x="545" y="318"/>
                  </a:lnTo>
                  <a:lnTo>
                    <a:pt x="552" y="351"/>
                  </a:lnTo>
                  <a:lnTo>
                    <a:pt x="556" y="389"/>
                  </a:lnTo>
                  <a:lnTo>
                    <a:pt x="558" y="432"/>
                  </a:lnTo>
                  <a:lnTo>
                    <a:pt x="556" y="475"/>
                  </a:lnTo>
                  <a:lnTo>
                    <a:pt x="552" y="513"/>
                  </a:lnTo>
                  <a:lnTo>
                    <a:pt x="545" y="546"/>
                  </a:lnTo>
                  <a:lnTo>
                    <a:pt x="535" y="575"/>
                  </a:lnTo>
                  <a:lnTo>
                    <a:pt x="525" y="601"/>
                  </a:lnTo>
                  <a:lnTo>
                    <a:pt x="515" y="624"/>
                  </a:lnTo>
                  <a:lnTo>
                    <a:pt x="503" y="648"/>
                  </a:lnTo>
                  <a:lnTo>
                    <a:pt x="491" y="672"/>
                  </a:lnTo>
                  <a:lnTo>
                    <a:pt x="479" y="695"/>
                  </a:lnTo>
                  <a:lnTo>
                    <a:pt x="469" y="721"/>
                  </a:lnTo>
                  <a:lnTo>
                    <a:pt x="460" y="750"/>
                  </a:lnTo>
                  <a:lnTo>
                    <a:pt x="453" y="783"/>
                  </a:lnTo>
                  <a:lnTo>
                    <a:pt x="448" y="821"/>
                  </a:lnTo>
                  <a:lnTo>
                    <a:pt x="447" y="864"/>
                  </a:lnTo>
                  <a:lnTo>
                    <a:pt x="448" y="907"/>
                  </a:lnTo>
                  <a:lnTo>
                    <a:pt x="453" y="945"/>
                  </a:lnTo>
                  <a:lnTo>
                    <a:pt x="460" y="978"/>
                  </a:lnTo>
                  <a:lnTo>
                    <a:pt x="469" y="1007"/>
                  </a:lnTo>
                  <a:lnTo>
                    <a:pt x="479" y="1033"/>
                  </a:lnTo>
                  <a:lnTo>
                    <a:pt x="491" y="1056"/>
                  </a:lnTo>
                  <a:lnTo>
                    <a:pt x="503" y="1080"/>
                  </a:lnTo>
                  <a:lnTo>
                    <a:pt x="515" y="1104"/>
                  </a:lnTo>
                  <a:lnTo>
                    <a:pt x="525" y="1127"/>
                  </a:lnTo>
                  <a:lnTo>
                    <a:pt x="535" y="1153"/>
                  </a:lnTo>
                  <a:lnTo>
                    <a:pt x="545" y="1182"/>
                  </a:lnTo>
                  <a:lnTo>
                    <a:pt x="552" y="1215"/>
                  </a:lnTo>
                  <a:lnTo>
                    <a:pt x="556" y="1253"/>
                  </a:lnTo>
                  <a:lnTo>
                    <a:pt x="558" y="1296"/>
                  </a:lnTo>
                  <a:lnTo>
                    <a:pt x="556" y="1339"/>
                  </a:lnTo>
                  <a:lnTo>
                    <a:pt x="552" y="1377"/>
                  </a:lnTo>
                  <a:lnTo>
                    <a:pt x="545" y="1410"/>
                  </a:lnTo>
                  <a:lnTo>
                    <a:pt x="535" y="1439"/>
                  </a:lnTo>
                  <a:lnTo>
                    <a:pt x="525" y="1465"/>
                  </a:lnTo>
                  <a:lnTo>
                    <a:pt x="515" y="1488"/>
                  </a:lnTo>
                  <a:lnTo>
                    <a:pt x="503" y="1512"/>
                  </a:lnTo>
                  <a:lnTo>
                    <a:pt x="491" y="1536"/>
                  </a:lnTo>
                  <a:lnTo>
                    <a:pt x="479" y="1559"/>
                  </a:lnTo>
                  <a:lnTo>
                    <a:pt x="469" y="1585"/>
                  </a:lnTo>
                  <a:lnTo>
                    <a:pt x="460" y="1614"/>
                  </a:lnTo>
                  <a:lnTo>
                    <a:pt x="453" y="1647"/>
                  </a:lnTo>
                  <a:lnTo>
                    <a:pt x="448" y="1685"/>
                  </a:lnTo>
                  <a:lnTo>
                    <a:pt x="447" y="1728"/>
                  </a:lnTo>
                  <a:lnTo>
                    <a:pt x="448" y="1771"/>
                  </a:lnTo>
                  <a:lnTo>
                    <a:pt x="453" y="1809"/>
                  </a:lnTo>
                  <a:lnTo>
                    <a:pt x="460" y="1842"/>
                  </a:lnTo>
                  <a:lnTo>
                    <a:pt x="469" y="1871"/>
                  </a:lnTo>
                  <a:lnTo>
                    <a:pt x="479" y="1897"/>
                  </a:lnTo>
                  <a:lnTo>
                    <a:pt x="491" y="1920"/>
                  </a:lnTo>
                  <a:lnTo>
                    <a:pt x="503" y="1944"/>
                  </a:lnTo>
                  <a:lnTo>
                    <a:pt x="515" y="1968"/>
                  </a:lnTo>
                  <a:lnTo>
                    <a:pt x="525" y="1991"/>
                  </a:lnTo>
                  <a:lnTo>
                    <a:pt x="535" y="2017"/>
                  </a:lnTo>
                  <a:lnTo>
                    <a:pt x="545" y="2046"/>
                  </a:lnTo>
                  <a:lnTo>
                    <a:pt x="552" y="2079"/>
                  </a:lnTo>
                  <a:lnTo>
                    <a:pt x="556" y="2117"/>
                  </a:lnTo>
                  <a:lnTo>
                    <a:pt x="558" y="2159"/>
                  </a:lnTo>
                  <a:lnTo>
                    <a:pt x="556" y="2203"/>
                  </a:lnTo>
                  <a:lnTo>
                    <a:pt x="552" y="2241"/>
                  </a:lnTo>
                  <a:lnTo>
                    <a:pt x="545" y="2274"/>
                  </a:lnTo>
                  <a:lnTo>
                    <a:pt x="535" y="2303"/>
                  </a:lnTo>
                  <a:lnTo>
                    <a:pt x="525" y="2329"/>
                  </a:lnTo>
                  <a:lnTo>
                    <a:pt x="515" y="2352"/>
                  </a:lnTo>
                  <a:lnTo>
                    <a:pt x="503" y="2376"/>
                  </a:lnTo>
                  <a:lnTo>
                    <a:pt x="491" y="2400"/>
                  </a:lnTo>
                  <a:lnTo>
                    <a:pt x="479" y="2423"/>
                  </a:lnTo>
                  <a:lnTo>
                    <a:pt x="469" y="2449"/>
                  </a:lnTo>
                  <a:lnTo>
                    <a:pt x="460" y="2478"/>
                  </a:lnTo>
                  <a:lnTo>
                    <a:pt x="453" y="2511"/>
                  </a:lnTo>
                  <a:lnTo>
                    <a:pt x="448" y="2549"/>
                  </a:lnTo>
                  <a:lnTo>
                    <a:pt x="447" y="2592"/>
                  </a:lnTo>
                  <a:lnTo>
                    <a:pt x="448" y="2635"/>
                  </a:lnTo>
                  <a:lnTo>
                    <a:pt x="453" y="2673"/>
                  </a:lnTo>
                  <a:lnTo>
                    <a:pt x="460" y="2706"/>
                  </a:lnTo>
                  <a:lnTo>
                    <a:pt x="469" y="2735"/>
                  </a:lnTo>
                  <a:lnTo>
                    <a:pt x="479" y="2761"/>
                  </a:lnTo>
                  <a:lnTo>
                    <a:pt x="491" y="2784"/>
                  </a:lnTo>
                  <a:lnTo>
                    <a:pt x="515" y="2832"/>
                  </a:lnTo>
                  <a:lnTo>
                    <a:pt x="525" y="2855"/>
                  </a:lnTo>
                  <a:lnTo>
                    <a:pt x="535" y="2881"/>
                  </a:lnTo>
                  <a:lnTo>
                    <a:pt x="545" y="2910"/>
                  </a:lnTo>
                  <a:lnTo>
                    <a:pt x="552" y="2943"/>
                  </a:lnTo>
                  <a:lnTo>
                    <a:pt x="556" y="2981"/>
                  </a:lnTo>
                  <a:lnTo>
                    <a:pt x="558" y="3024"/>
                  </a:lnTo>
                  <a:lnTo>
                    <a:pt x="556" y="3067"/>
                  </a:lnTo>
                  <a:lnTo>
                    <a:pt x="552" y="3105"/>
                  </a:lnTo>
                  <a:lnTo>
                    <a:pt x="545" y="3138"/>
                  </a:lnTo>
                  <a:lnTo>
                    <a:pt x="535" y="3167"/>
                  </a:lnTo>
                  <a:lnTo>
                    <a:pt x="525" y="3193"/>
                  </a:lnTo>
                  <a:lnTo>
                    <a:pt x="515" y="3216"/>
                  </a:lnTo>
                  <a:lnTo>
                    <a:pt x="503" y="3240"/>
                  </a:lnTo>
                  <a:lnTo>
                    <a:pt x="491" y="3264"/>
                  </a:lnTo>
                  <a:lnTo>
                    <a:pt x="479" y="3287"/>
                  </a:lnTo>
                  <a:lnTo>
                    <a:pt x="469" y="3313"/>
                  </a:lnTo>
                  <a:lnTo>
                    <a:pt x="460" y="3342"/>
                  </a:lnTo>
                  <a:lnTo>
                    <a:pt x="453" y="3375"/>
                  </a:lnTo>
                  <a:lnTo>
                    <a:pt x="448" y="3413"/>
                  </a:lnTo>
                  <a:lnTo>
                    <a:pt x="447" y="3456"/>
                  </a:lnTo>
                  <a:lnTo>
                    <a:pt x="448" y="3499"/>
                  </a:lnTo>
                  <a:lnTo>
                    <a:pt x="453" y="3537"/>
                  </a:lnTo>
                  <a:lnTo>
                    <a:pt x="460" y="3570"/>
                  </a:lnTo>
                  <a:lnTo>
                    <a:pt x="469" y="3599"/>
                  </a:lnTo>
                  <a:lnTo>
                    <a:pt x="479" y="3625"/>
                  </a:lnTo>
                  <a:lnTo>
                    <a:pt x="491" y="3648"/>
                  </a:lnTo>
                  <a:lnTo>
                    <a:pt x="503" y="3672"/>
                  </a:lnTo>
                  <a:lnTo>
                    <a:pt x="515" y="3696"/>
                  </a:lnTo>
                  <a:lnTo>
                    <a:pt x="525" y="3719"/>
                  </a:lnTo>
                  <a:lnTo>
                    <a:pt x="535" y="3745"/>
                  </a:lnTo>
                  <a:lnTo>
                    <a:pt x="545" y="3774"/>
                  </a:lnTo>
                  <a:lnTo>
                    <a:pt x="552" y="3807"/>
                  </a:lnTo>
                  <a:lnTo>
                    <a:pt x="556" y="3845"/>
                  </a:lnTo>
                  <a:lnTo>
                    <a:pt x="558" y="3888"/>
                  </a:lnTo>
                  <a:lnTo>
                    <a:pt x="556" y="3931"/>
                  </a:lnTo>
                  <a:lnTo>
                    <a:pt x="552" y="3969"/>
                  </a:lnTo>
                  <a:lnTo>
                    <a:pt x="545" y="4002"/>
                  </a:lnTo>
                  <a:lnTo>
                    <a:pt x="535" y="4031"/>
                  </a:lnTo>
                  <a:lnTo>
                    <a:pt x="525" y="4057"/>
                  </a:lnTo>
                  <a:lnTo>
                    <a:pt x="515" y="4080"/>
                  </a:lnTo>
                  <a:lnTo>
                    <a:pt x="503" y="4104"/>
                  </a:lnTo>
                  <a:lnTo>
                    <a:pt x="491" y="4128"/>
                  </a:lnTo>
                  <a:lnTo>
                    <a:pt x="479" y="4151"/>
                  </a:lnTo>
                  <a:lnTo>
                    <a:pt x="469" y="4177"/>
                  </a:lnTo>
                  <a:lnTo>
                    <a:pt x="460" y="4206"/>
                  </a:lnTo>
                  <a:lnTo>
                    <a:pt x="453" y="4239"/>
                  </a:lnTo>
                  <a:lnTo>
                    <a:pt x="448" y="4277"/>
                  </a:lnTo>
                  <a:lnTo>
                    <a:pt x="447" y="4320"/>
                  </a:lnTo>
                  <a:lnTo>
                    <a:pt x="0" y="43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" name="Freeform 6">
              <a:extLst>
                <a:ext uri="{FF2B5EF4-FFF2-40B4-BE49-F238E27FC236}">
                  <a16:creationId xmlns:a16="http://schemas.microsoft.com/office/drawing/2014/main" id="{DF21B6AB-8AF5-4823-92E3-F33B9EAEF66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0" y="0"/>
              <a:ext cx="885825" cy="6858000"/>
            </a:xfrm>
            <a:custGeom>
              <a:avLst/>
              <a:gdLst/>
              <a:ahLst/>
              <a:cxnLst/>
              <a:rect l="0" t="0" r="r" b="b"/>
              <a:pathLst>
                <a:path w="558" h="4320">
                  <a:moveTo>
                    <a:pt x="0" y="0"/>
                  </a:moveTo>
                  <a:lnTo>
                    <a:pt x="447" y="0"/>
                  </a:lnTo>
                  <a:lnTo>
                    <a:pt x="448" y="43"/>
                  </a:lnTo>
                  <a:lnTo>
                    <a:pt x="453" y="81"/>
                  </a:lnTo>
                  <a:lnTo>
                    <a:pt x="460" y="114"/>
                  </a:lnTo>
                  <a:lnTo>
                    <a:pt x="469" y="143"/>
                  </a:lnTo>
                  <a:lnTo>
                    <a:pt x="479" y="169"/>
                  </a:lnTo>
                  <a:lnTo>
                    <a:pt x="491" y="192"/>
                  </a:lnTo>
                  <a:lnTo>
                    <a:pt x="503" y="216"/>
                  </a:lnTo>
                  <a:lnTo>
                    <a:pt x="515" y="240"/>
                  </a:lnTo>
                  <a:lnTo>
                    <a:pt x="525" y="263"/>
                  </a:lnTo>
                  <a:lnTo>
                    <a:pt x="535" y="289"/>
                  </a:lnTo>
                  <a:lnTo>
                    <a:pt x="545" y="318"/>
                  </a:lnTo>
                  <a:lnTo>
                    <a:pt x="552" y="351"/>
                  </a:lnTo>
                  <a:lnTo>
                    <a:pt x="556" y="389"/>
                  </a:lnTo>
                  <a:lnTo>
                    <a:pt x="558" y="432"/>
                  </a:lnTo>
                  <a:lnTo>
                    <a:pt x="556" y="475"/>
                  </a:lnTo>
                  <a:lnTo>
                    <a:pt x="552" y="513"/>
                  </a:lnTo>
                  <a:lnTo>
                    <a:pt x="545" y="546"/>
                  </a:lnTo>
                  <a:lnTo>
                    <a:pt x="535" y="575"/>
                  </a:lnTo>
                  <a:lnTo>
                    <a:pt x="525" y="601"/>
                  </a:lnTo>
                  <a:lnTo>
                    <a:pt x="515" y="624"/>
                  </a:lnTo>
                  <a:lnTo>
                    <a:pt x="503" y="648"/>
                  </a:lnTo>
                  <a:lnTo>
                    <a:pt x="491" y="672"/>
                  </a:lnTo>
                  <a:lnTo>
                    <a:pt x="479" y="695"/>
                  </a:lnTo>
                  <a:lnTo>
                    <a:pt x="469" y="721"/>
                  </a:lnTo>
                  <a:lnTo>
                    <a:pt x="460" y="750"/>
                  </a:lnTo>
                  <a:lnTo>
                    <a:pt x="453" y="783"/>
                  </a:lnTo>
                  <a:lnTo>
                    <a:pt x="448" y="821"/>
                  </a:lnTo>
                  <a:lnTo>
                    <a:pt x="447" y="864"/>
                  </a:lnTo>
                  <a:lnTo>
                    <a:pt x="448" y="907"/>
                  </a:lnTo>
                  <a:lnTo>
                    <a:pt x="453" y="945"/>
                  </a:lnTo>
                  <a:lnTo>
                    <a:pt x="460" y="978"/>
                  </a:lnTo>
                  <a:lnTo>
                    <a:pt x="469" y="1007"/>
                  </a:lnTo>
                  <a:lnTo>
                    <a:pt x="479" y="1033"/>
                  </a:lnTo>
                  <a:lnTo>
                    <a:pt x="491" y="1056"/>
                  </a:lnTo>
                  <a:lnTo>
                    <a:pt x="503" y="1080"/>
                  </a:lnTo>
                  <a:lnTo>
                    <a:pt x="515" y="1104"/>
                  </a:lnTo>
                  <a:lnTo>
                    <a:pt x="525" y="1127"/>
                  </a:lnTo>
                  <a:lnTo>
                    <a:pt x="535" y="1153"/>
                  </a:lnTo>
                  <a:lnTo>
                    <a:pt x="545" y="1182"/>
                  </a:lnTo>
                  <a:lnTo>
                    <a:pt x="552" y="1215"/>
                  </a:lnTo>
                  <a:lnTo>
                    <a:pt x="556" y="1253"/>
                  </a:lnTo>
                  <a:lnTo>
                    <a:pt x="558" y="1296"/>
                  </a:lnTo>
                  <a:lnTo>
                    <a:pt x="556" y="1339"/>
                  </a:lnTo>
                  <a:lnTo>
                    <a:pt x="552" y="1377"/>
                  </a:lnTo>
                  <a:lnTo>
                    <a:pt x="545" y="1410"/>
                  </a:lnTo>
                  <a:lnTo>
                    <a:pt x="535" y="1439"/>
                  </a:lnTo>
                  <a:lnTo>
                    <a:pt x="525" y="1465"/>
                  </a:lnTo>
                  <a:lnTo>
                    <a:pt x="515" y="1488"/>
                  </a:lnTo>
                  <a:lnTo>
                    <a:pt x="503" y="1512"/>
                  </a:lnTo>
                  <a:lnTo>
                    <a:pt x="491" y="1536"/>
                  </a:lnTo>
                  <a:lnTo>
                    <a:pt x="479" y="1559"/>
                  </a:lnTo>
                  <a:lnTo>
                    <a:pt x="469" y="1585"/>
                  </a:lnTo>
                  <a:lnTo>
                    <a:pt x="460" y="1614"/>
                  </a:lnTo>
                  <a:lnTo>
                    <a:pt x="453" y="1647"/>
                  </a:lnTo>
                  <a:lnTo>
                    <a:pt x="448" y="1685"/>
                  </a:lnTo>
                  <a:lnTo>
                    <a:pt x="447" y="1728"/>
                  </a:lnTo>
                  <a:lnTo>
                    <a:pt x="448" y="1771"/>
                  </a:lnTo>
                  <a:lnTo>
                    <a:pt x="453" y="1809"/>
                  </a:lnTo>
                  <a:lnTo>
                    <a:pt x="460" y="1842"/>
                  </a:lnTo>
                  <a:lnTo>
                    <a:pt x="469" y="1871"/>
                  </a:lnTo>
                  <a:lnTo>
                    <a:pt x="479" y="1897"/>
                  </a:lnTo>
                  <a:lnTo>
                    <a:pt x="491" y="1920"/>
                  </a:lnTo>
                  <a:lnTo>
                    <a:pt x="503" y="1944"/>
                  </a:lnTo>
                  <a:lnTo>
                    <a:pt x="515" y="1968"/>
                  </a:lnTo>
                  <a:lnTo>
                    <a:pt x="525" y="1991"/>
                  </a:lnTo>
                  <a:lnTo>
                    <a:pt x="535" y="2017"/>
                  </a:lnTo>
                  <a:lnTo>
                    <a:pt x="545" y="2046"/>
                  </a:lnTo>
                  <a:lnTo>
                    <a:pt x="552" y="2079"/>
                  </a:lnTo>
                  <a:lnTo>
                    <a:pt x="556" y="2117"/>
                  </a:lnTo>
                  <a:lnTo>
                    <a:pt x="558" y="2159"/>
                  </a:lnTo>
                  <a:lnTo>
                    <a:pt x="556" y="2203"/>
                  </a:lnTo>
                  <a:lnTo>
                    <a:pt x="552" y="2241"/>
                  </a:lnTo>
                  <a:lnTo>
                    <a:pt x="545" y="2274"/>
                  </a:lnTo>
                  <a:lnTo>
                    <a:pt x="535" y="2303"/>
                  </a:lnTo>
                  <a:lnTo>
                    <a:pt x="525" y="2329"/>
                  </a:lnTo>
                  <a:lnTo>
                    <a:pt x="515" y="2352"/>
                  </a:lnTo>
                  <a:lnTo>
                    <a:pt x="503" y="2376"/>
                  </a:lnTo>
                  <a:lnTo>
                    <a:pt x="491" y="2400"/>
                  </a:lnTo>
                  <a:lnTo>
                    <a:pt x="479" y="2423"/>
                  </a:lnTo>
                  <a:lnTo>
                    <a:pt x="469" y="2449"/>
                  </a:lnTo>
                  <a:lnTo>
                    <a:pt x="460" y="2478"/>
                  </a:lnTo>
                  <a:lnTo>
                    <a:pt x="453" y="2511"/>
                  </a:lnTo>
                  <a:lnTo>
                    <a:pt x="448" y="2549"/>
                  </a:lnTo>
                  <a:lnTo>
                    <a:pt x="447" y="2592"/>
                  </a:lnTo>
                  <a:lnTo>
                    <a:pt x="448" y="2635"/>
                  </a:lnTo>
                  <a:lnTo>
                    <a:pt x="453" y="2673"/>
                  </a:lnTo>
                  <a:lnTo>
                    <a:pt x="460" y="2706"/>
                  </a:lnTo>
                  <a:lnTo>
                    <a:pt x="469" y="2735"/>
                  </a:lnTo>
                  <a:lnTo>
                    <a:pt x="479" y="2761"/>
                  </a:lnTo>
                  <a:lnTo>
                    <a:pt x="491" y="2784"/>
                  </a:lnTo>
                  <a:lnTo>
                    <a:pt x="515" y="2832"/>
                  </a:lnTo>
                  <a:lnTo>
                    <a:pt x="525" y="2855"/>
                  </a:lnTo>
                  <a:lnTo>
                    <a:pt x="535" y="2881"/>
                  </a:lnTo>
                  <a:lnTo>
                    <a:pt x="545" y="2910"/>
                  </a:lnTo>
                  <a:lnTo>
                    <a:pt x="552" y="2943"/>
                  </a:lnTo>
                  <a:lnTo>
                    <a:pt x="556" y="2981"/>
                  </a:lnTo>
                  <a:lnTo>
                    <a:pt x="558" y="3024"/>
                  </a:lnTo>
                  <a:lnTo>
                    <a:pt x="556" y="3067"/>
                  </a:lnTo>
                  <a:lnTo>
                    <a:pt x="552" y="3105"/>
                  </a:lnTo>
                  <a:lnTo>
                    <a:pt x="545" y="3138"/>
                  </a:lnTo>
                  <a:lnTo>
                    <a:pt x="535" y="3167"/>
                  </a:lnTo>
                  <a:lnTo>
                    <a:pt x="525" y="3193"/>
                  </a:lnTo>
                  <a:lnTo>
                    <a:pt x="515" y="3216"/>
                  </a:lnTo>
                  <a:lnTo>
                    <a:pt x="503" y="3240"/>
                  </a:lnTo>
                  <a:lnTo>
                    <a:pt x="491" y="3264"/>
                  </a:lnTo>
                  <a:lnTo>
                    <a:pt x="479" y="3287"/>
                  </a:lnTo>
                  <a:lnTo>
                    <a:pt x="469" y="3313"/>
                  </a:lnTo>
                  <a:lnTo>
                    <a:pt x="460" y="3342"/>
                  </a:lnTo>
                  <a:lnTo>
                    <a:pt x="453" y="3375"/>
                  </a:lnTo>
                  <a:lnTo>
                    <a:pt x="448" y="3413"/>
                  </a:lnTo>
                  <a:lnTo>
                    <a:pt x="447" y="3456"/>
                  </a:lnTo>
                  <a:lnTo>
                    <a:pt x="448" y="3499"/>
                  </a:lnTo>
                  <a:lnTo>
                    <a:pt x="453" y="3537"/>
                  </a:lnTo>
                  <a:lnTo>
                    <a:pt x="460" y="3570"/>
                  </a:lnTo>
                  <a:lnTo>
                    <a:pt x="469" y="3599"/>
                  </a:lnTo>
                  <a:lnTo>
                    <a:pt x="479" y="3625"/>
                  </a:lnTo>
                  <a:lnTo>
                    <a:pt x="491" y="3648"/>
                  </a:lnTo>
                  <a:lnTo>
                    <a:pt x="503" y="3672"/>
                  </a:lnTo>
                  <a:lnTo>
                    <a:pt x="515" y="3696"/>
                  </a:lnTo>
                  <a:lnTo>
                    <a:pt x="525" y="3719"/>
                  </a:lnTo>
                  <a:lnTo>
                    <a:pt x="535" y="3745"/>
                  </a:lnTo>
                  <a:lnTo>
                    <a:pt x="545" y="3774"/>
                  </a:lnTo>
                  <a:lnTo>
                    <a:pt x="552" y="3807"/>
                  </a:lnTo>
                  <a:lnTo>
                    <a:pt x="556" y="3845"/>
                  </a:lnTo>
                  <a:lnTo>
                    <a:pt x="558" y="3888"/>
                  </a:lnTo>
                  <a:lnTo>
                    <a:pt x="556" y="3931"/>
                  </a:lnTo>
                  <a:lnTo>
                    <a:pt x="552" y="3969"/>
                  </a:lnTo>
                  <a:lnTo>
                    <a:pt x="545" y="4002"/>
                  </a:lnTo>
                  <a:lnTo>
                    <a:pt x="535" y="4031"/>
                  </a:lnTo>
                  <a:lnTo>
                    <a:pt x="525" y="4057"/>
                  </a:lnTo>
                  <a:lnTo>
                    <a:pt x="515" y="4080"/>
                  </a:lnTo>
                  <a:lnTo>
                    <a:pt x="503" y="4104"/>
                  </a:lnTo>
                  <a:lnTo>
                    <a:pt x="491" y="4128"/>
                  </a:lnTo>
                  <a:lnTo>
                    <a:pt x="479" y="4151"/>
                  </a:lnTo>
                  <a:lnTo>
                    <a:pt x="469" y="4177"/>
                  </a:lnTo>
                  <a:lnTo>
                    <a:pt x="460" y="4206"/>
                  </a:lnTo>
                  <a:lnTo>
                    <a:pt x="453" y="4239"/>
                  </a:lnTo>
                  <a:lnTo>
                    <a:pt x="448" y="4277"/>
                  </a:lnTo>
                  <a:lnTo>
                    <a:pt x="447" y="4320"/>
                  </a:lnTo>
                  <a:lnTo>
                    <a:pt x="0" y="43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  <a:alpha val="25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52800" y="619125"/>
            <a:ext cx="5486400" cy="5619750"/>
          </a:xfrm>
        </p:spPr>
        <p:txBody>
          <a:bodyPr anchor="ctr">
            <a:normAutofit/>
          </a:bodyPr>
          <a:lstStyle/>
          <a:p>
            <a:r>
              <a:rPr lang="en-US" sz="2400" b="1" dirty="0">
                <a:solidFill>
                  <a:schemeClr val="tx1">
                    <a:alpha val="60000"/>
                  </a:schemeClr>
                </a:solidFill>
              </a:rPr>
              <a:t>Once absorbed, ethanol is distributed to all the water-containing parts of the body. </a:t>
            </a:r>
          </a:p>
          <a:p>
            <a:r>
              <a:rPr lang="en-US" sz="2400" b="1" dirty="0">
                <a:solidFill>
                  <a:schemeClr val="tx1">
                    <a:alpha val="60000"/>
                  </a:schemeClr>
                </a:solidFill>
              </a:rPr>
              <a:t>**Distribution is what determines a person’s blood alcohol concentration (BAC) increase for a specific amount of alcohol.**</a:t>
            </a:r>
          </a:p>
          <a:p>
            <a:endParaRPr lang="en-US" sz="2400" b="1" dirty="0">
              <a:solidFill>
                <a:schemeClr val="tx1">
                  <a:alpha val="60000"/>
                </a:schemeClr>
              </a:solidFill>
            </a:endParaRPr>
          </a:p>
          <a:p>
            <a:pPr marL="0" indent="0" algn="ctr">
              <a:buNone/>
            </a:pPr>
            <a:r>
              <a:rPr lang="en-US" sz="2400" b="1" dirty="0">
                <a:solidFill>
                  <a:schemeClr val="tx1">
                    <a:alpha val="60000"/>
                  </a:schemeClr>
                </a:solidFill>
              </a:rPr>
              <a:t>What percentage of a person’s body weight is due to water?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782172A-CF56-08CA-D9CD-D3FBBCC3C4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Issued and Approved by: 2025.10.01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287782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2" name="Rectangle 11">
            <a:extLst>
              <a:ext uri="{FF2B5EF4-FFF2-40B4-BE49-F238E27FC236}">
                <a16:creationId xmlns:a16="http://schemas.microsoft.com/office/drawing/2014/main" id="{435ADAF7-9BEB-4FA3-AE9F-4CF47620EB6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0" y="0"/>
            <a:ext cx="9144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4452" y="431213"/>
            <a:ext cx="2701458" cy="1906317"/>
          </a:xfrm>
        </p:spPr>
        <p:txBody>
          <a:bodyPr>
            <a:noAutofit/>
          </a:bodyPr>
          <a:lstStyle/>
          <a:p>
            <a:r>
              <a:rPr lang="en-US" sz="4000" dirty="0"/>
              <a:t>Volume of Distribution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57BB0BA7-0383-4937-8874-B01AAA08E2C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2768743"/>
            <a:ext cx="3232716" cy="4089257"/>
          </a:xfrm>
          <a:prstGeom prst="rect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70307" y="1045667"/>
            <a:ext cx="5480692" cy="5493245"/>
          </a:xfrm>
        </p:spPr>
        <p:txBody>
          <a:bodyPr anchor="ctr">
            <a:normAutofit/>
          </a:bodyPr>
          <a:lstStyle/>
          <a:p>
            <a:r>
              <a:rPr lang="en-US" sz="2400" dirty="0"/>
              <a:t>How much water content does a person have?</a:t>
            </a:r>
          </a:p>
          <a:p>
            <a:r>
              <a:rPr lang="en-US" sz="2400" dirty="0"/>
              <a:t>Men have a higher percentage of water than women due to more muscle tissue (on average)</a:t>
            </a:r>
          </a:p>
          <a:p>
            <a:r>
              <a:rPr lang="en-US" sz="2400" dirty="0"/>
              <a:t>People with greater lean body mass (more muscle) have more water; therefore, lower BAC from the same amount of ethanol.</a:t>
            </a:r>
          </a:p>
          <a:p>
            <a:endParaRPr lang="en-US" sz="2400" dirty="0"/>
          </a:p>
          <a:p>
            <a:pPr marL="0" indent="0">
              <a:buNone/>
            </a:pPr>
            <a:endParaRPr lang="en-US" sz="1700" dirty="0"/>
          </a:p>
          <a:p>
            <a:pPr marL="0" indent="0">
              <a:buNone/>
            </a:pPr>
            <a:r>
              <a:rPr lang="en-US" sz="1700" dirty="0"/>
              <a:t>	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ACD3AB31-A71C-4414-BA05-CF667CBA34D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-189945" y="3404996"/>
            <a:ext cx="6858002" cy="48006"/>
          </a:xfrm>
          <a:prstGeom prst="rect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2"/>
              </a:solidFill>
            </a:endParaRPr>
          </a:p>
        </p:txBody>
      </p:sp>
      <p:grpSp>
        <p:nvGrpSpPr>
          <p:cNvPr id="7" name="Group 6"/>
          <p:cNvGrpSpPr/>
          <p:nvPr/>
        </p:nvGrpSpPr>
        <p:grpSpPr>
          <a:xfrm>
            <a:off x="264452" y="4137423"/>
            <a:ext cx="2703812" cy="1351907"/>
            <a:chOff x="3411747" y="4901381"/>
            <a:chExt cx="2286000" cy="1143000"/>
          </a:xfrm>
        </p:grpSpPr>
        <p:sp>
          <p:nvSpPr>
            <p:cNvPr id="4" name="Flowchart: Delay 3"/>
            <p:cNvSpPr/>
            <p:nvPr/>
          </p:nvSpPr>
          <p:spPr>
            <a:xfrm rot="5400000">
              <a:off x="4211847" y="4558481"/>
              <a:ext cx="685800" cy="2286000"/>
            </a:xfrm>
            <a:prstGeom prst="flowChartDelay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5" name="Rectangle 4"/>
            <p:cNvSpPr/>
            <p:nvPr/>
          </p:nvSpPr>
          <p:spPr>
            <a:xfrm>
              <a:off x="3411747" y="4901381"/>
              <a:ext cx="2286000" cy="457200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6" name="Double Wave 5"/>
            <p:cNvSpPr/>
            <p:nvPr/>
          </p:nvSpPr>
          <p:spPr>
            <a:xfrm>
              <a:off x="3420373" y="5257801"/>
              <a:ext cx="2268748" cy="283658"/>
            </a:xfrm>
            <a:prstGeom prst="doubleWav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5" name="TextBox 14">
            <a:extLst>
              <a:ext uri="{FF2B5EF4-FFF2-40B4-BE49-F238E27FC236}">
                <a16:creationId xmlns:a16="http://schemas.microsoft.com/office/drawing/2014/main" id="{582AF11F-E319-4108-BA05-1C2439B0F23C}"/>
              </a:ext>
            </a:extLst>
          </p:cNvPr>
          <p:cNvSpPr txBox="1"/>
          <p:nvPr/>
        </p:nvSpPr>
        <p:spPr>
          <a:xfrm>
            <a:off x="0" y="5587748"/>
            <a:ext cx="31242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800" dirty="0"/>
              <a:t>How large is a person’s bathtub?</a:t>
            </a:r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9DEC0DC-1AA7-6BB4-DEBE-E68FD3D675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Issued and Approved by: 2025.10.01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38989626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246" name="Rectangle 71">
            <a:extLst>
              <a:ext uri="{FF2B5EF4-FFF2-40B4-BE49-F238E27FC236}">
                <a16:creationId xmlns:a16="http://schemas.microsoft.com/office/drawing/2014/main" id="{09588DA8-065E-4F6F-8EFD-43104AB2E0C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0247" name="Rectangle 73">
            <a:extLst>
              <a:ext uri="{FF2B5EF4-FFF2-40B4-BE49-F238E27FC236}">
                <a16:creationId xmlns:a16="http://schemas.microsoft.com/office/drawing/2014/main" id="{C4285719-470E-454C-AF62-8323075F1F5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1714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6" name="Rectangle 75">
            <a:extLst>
              <a:ext uri="{FF2B5EF4-FFF2-40B4-BE49-F238E27FC236}">
                <a16:creationId xmlns:a16="http://schemas.microsoft.com/office/drawing/2014/main" id="{CD9FE4EF-C4D8-49A0-B2FF-81D8DB7D8A2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914813" y="1914812"/>
            <a:ext cx="6858000" cy="3028377"/>
          </a:xfrm>
          <a:prstGeom prst="rect">
            <a:avLst/>
          </a:prstGeom>
          <a:gradFill>
            <a:gsLst>
              <a:gs pos="8000">
                <a:srgbClr val="000000"/>
              </a:gs>
              <a:gs pos="100000">
                <a:schemeClr val="accent1">
                  <a:lumMod val="75000"/>
                </a:schemeClr>
              </a:gs>
            </a:gsLst>
            <a:lin ang="3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8" name="Rectangle 77">
            <a:extLst>
              <a:ext uri="{FF2B5EF4-FFF2-40B4-BE49-F238E27FC236}">
                <a16:creationId xmlns:a16="http://schemas.microsoft.com/office/drawing/2014/main" id="{4300840D-0A0B-4512-BACA-B439D5B9C57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914814" y="1924949"/>
            <a:ext cx="6857999" cy="3028379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99000">
                <a:schemeClr val="accent1">
                  <a:alpha val="46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0" name="Rectangle 79">
            <a:extLst>
              <a:ext uri="{FF2B5EF4-FFF2-40B4-BE49-F238E27FC236}">
                <a16:creationId xmlns:a16="http://schemas.microsoft.com/office/drawing/2014/main" id="{D2B78728-A580-49A7-84F9-6EF6F583ADE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263195" y="4092815"/>
            <a:ext cx="2501979" cy="3028381"/>
          </a:xfrm>
          <a:prstGeom prst="rect">
            <a:avLst/>
          </a:prstGeom>
          <a:gradFill>
            <a:gsLst>
              <a:gs pos="2000">
                <a:schemeClr val="accent1">
                  <a:alpha val="29000"/>
                </a:schemeClr>
              </a:gs>
              <a:gs pos="100000">
                <a:srgbClr val="000000">
                  <a:alpha val="30000"/>
                </a:srgbClr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2" name="Freeform: Shape 81">
            <a:extLst>
              <a:ext uri="{FF2B5EF4-FFF2-40B4-BE49-F238E27FC236}">
                <a16:creationId xmlns:a16="http://schemas.microsoft.com/office/drawing/2014/main" id="{38FAA1A1-D861-433F-88FA-1E9D6FD31D1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0635413">
            <a:off x="-376302" y="969718"/>
            <a:ext cx="2925267" cy="4178958"/>
          </a:xfrm>
          <a:custGeom>
            <a:avLst/>
            <a:gdLst>
              <a:gd name="connsiteX0" fmla="*/ 2432225 w 3900357"/>
              <a:gd name="connsiteY0" fmla="*/ 93939 h 4178958"/>
              <a:gd name="connsiteX1" fmla="*/ 3900357 w 3900357"/>
              <a:gd name="connsiteY1" fmla="*/ 2089479 h 4178958"/>
              <a:gd name="connsiteX2" fmla="*/ 1810878 w 3900357"/>
              <a:gd name="connsiteY2" fmla="*/ 4178958 h 4178958"/>
              <a:gd name="connsiteX3" fmla="*/ 78249 w 3900357"/>
              <a:gd name="connsiteY3" fmla="*/ 3257727 h 4178958"/>
              <a:gd name="connsiteX4" fmla="*/ 0 w 3900357"/>
              <a:gd name="connsiteY4" fmla="*/ 3128923 h 4178958"/>
              <a:gd name="connsiteX5" fmla="*/ 831324 w 3900357"/>
              <a:gd name="connsiteY5" fmla="*/ 244281 h 4178958"/>
              <a:gd name="connsiteX6" fmla="*/ 997559 w 3900357"/>
              <a:gd name="connsiteY6" fmla="*/ 164202 h 4178958"/>
              <a:gd name="connsiteX7" fmla="*/ 1810878 w 3900357"/>
              <a:gd name="connsiteY7" fmla="*/ 0 h 4178958"/>
              <a:gd name="connsiteX8" fmla="*/ 2432225 w 3900357"/>
              <a:gd name="connsiteY8" fmla="*/ 93939 h 41789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900357" h="4178958">
                <a:moveTo>
                  <a:pt x="2432225" y="93939"/>
                </a:moveTo>
                <a:cubicBezTo>
                  <a:pt x="3282786" y="358491"/>
                  <a:pt x="3900357" y="1151865"/>
                  <a:pt x="3900357" y="2089479"/>
                </a:cubicBezTo>
                <a:cubicBezTo>
                  <a:pt x="3900357" y="3243466"/>
                  <a:pt x="2964865" y="4178958"/>
                  <a:pt x="1810878" y="4178958"/>
                </a:cubicBezTo>
                <a:cubicBezTo>
                  <a:pt x="1089636" y="4178958"/>
                  <a:pt x="453744" y="3813531"/>
                  <a:pt x="78249" y="3257727"/>
                </a:cubicBezTo>
                <a:lnTo>
                  <a:pt x="0" y="3128923"/>
                </a:lnTo>
                <a:lnTo>
                  <a:pt x="831324" y="244281"/>
                </a:lnTo>
                <a:lnTo>
                  <a:pt x="997559" y="164202"/>
                </a:lnTo>
                <a:cubicBezTo>
                  <a:pt x="1247540" y="58468"/>
                  <a:pt x="1522381" y="0"/>
                  <a:pt x="1810878" y="0"/>
                </a:cubicBezTo>
                <a:cubicBezTo>
                  <a:pt x="2027251" y="0"/>
                  <a:pt x="2235942" y="32888"/>
                  <a:pt x="2432225" y="93939"/>
                </a:cubicBezTo>
                <a:close/>
              </a:path>
            </a:pathLst>
          </a:custGeom>
          <a:gradFill>
            <a:gsLst>
              <a:gs pos="29000">
                <a:srgbClr val="000000">
                  <a:alpha val="0"/>
                </a:srgbClr>
              </a:gs>
              <a:gs pos="100000">
                <a:schemeClr val="accent1">
                  <a:alpha val="43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84" name="Rectangle 83">
            <a:extLst>
              <a:ext uri="{FF2B5EF4-FFF2-40B4-BE49-F238E27FC236}">
                <a16:creationId xmlns:a16="http://schemas.microsoft.com/office/drawing/2014/main" id="{8D71EDA1-87BF-4D5D-AB79-F346FD19278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914820" y="1904672"/>
            <a:ext cx="6858003" cy="3028376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99000">
                <a:schemeClr val="accent1">
                  <a:lumMod val="60000"/>
                  <a:lumOff val="40000"/>
                  <a:alpha val="11000"/>
                </a:schemeClr>
              </a:gs>
            </a:gsLst>
            <a:lin ang="7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228601" y="586855"/>
            <a:ext cx="2522466" cy="3387497"/>
          </a:xfrm>
        </p:spPr>
        <p:txBody>
          <a:bodyPr anchor="b">
            <a:normAutofit/>
          </a:bodyPr>
          <a:lstStyle/>
          <a:p>
            <a:pPr algn="r"/>
            <a:r>
              <a:rPr lang="en-US" sz="3500" dirty="0">
                <a:solidFill>
                  <a:srgbClr val="FFFFFF"/>
                </a:solidFill>
              </a:rPr>
              <a:t>How Much Does BAC Rise for Each Drink?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200400" y="649480"/>
            <a:ext cx="5638800" cy="5546047"/>
          </a:xfrm>
        </p:spPr>
        <p:txBody>
          <a:bodyPr anchor="ctr">
            <a:normAutofit/>
          </a:bodyPr>
          <a:lstStyle/>
          <a:p>
            <a:pPr marL="0" indent="0">
              <a:buNone/>
            </a:pPr>
            <a:r>
              <a:rPr lang="en-US" sz="2800" dirty="0"/>
              <a:t>Guideline:</a:t>
            </a:r>
          </a:p>
          <a:p>
            <a:pPr lvl="1"/>
            <a:r>
              <a:rPr lang="en-US" dirty="0"/>
              <a:t> Average 155 </a:t>
            </a:r>
            <a:r>
              <a:rPr lang="en-US" dirty="0" err="1"/>
              <a:t>lb</a:t>
            </a:r>
            <a:r>
              <a:rPr lang="en-US" dirty="0"/>
              <a:t> woman BAC rises 0.024 per standard drink </a:t>
            </a:r>
          </a:p>
          <a:p>
            <a:pPr lvl="1"/>
            <a:r>
              <a:rPr lang="en-US" dirty="0"/>
              <a:t> Average 155 </a:t>
            </a:r>
            <a:r>
              <a:rPr lang="en-US" dirty="0" err="1"/>
              <a:t>lb</a:t>
            </a:r>
            <a:r>
              <a:rPr lang="en-US" dirty="0"/>
              <a:t> man BAC rises 0.020 per standard drink.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9C0A24D0-D010-5323-14A0-DDBC96784D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Issued and Approved by: 2025.10.01</a:t>
            </a:r>
          </a:p>
        </p:txBody>
      </p:sp>
    </p:spTree>
    <p:custDataLst>
      <p:tags r:id="rId1"/>
    </p:custData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73" name="Rectangle 72">
            <a:extLst>
              <a:ext uri="{FF2B5EF4-FFF2-40B4-BE49-F238E27FC236}">
                <a16:creationId xmlns:a16="http://schemas.microsoft.com/office/drawing/2014/main" id="{BACC6370-2D7E-4714-9D71-7542949D7D5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5" name="Rectangle 74">
            <a:extLst>
              <a:ext uri="{FF2B5EF4-FFF2-40B4-BE49-F238E27FC236}">
                <a16:creationId xmlns:a16="http://schemas.microsoft.com/office/drawing/2014/main" id="{256B2C21-A230-48C0-8DF1-C46611373C4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914813" y="1914812"/>
            <a:ext cx="6858000" cy="3028377"/>
          </a:xfrm>
          <a:prstGeom prst="rect">
            <a:avLst/>
          </a:prstGeom>
          <a:gradFill>
            <a:gsLst>
              <a:gs pos="8000">
                <a:srgbClr val="000000"/>
              </a:gs>
              <a:gs pos="100000">
                <a:schemeClr val="accent1">
                  <a:lumMod val="75000"/>
                </a:schemeClr>
              </a:gs>
            </a:gsLst>
            <a:lin ang="3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7" name="Rectangle 76">
            <a:extLst>
              <a:ext uri="{FF2B5EF4-FFF2-40B4-BE49-F238E27FC236}">
                <a16:creationId xmlns:a16="http://schemas.microsoft.com/office/drawing/2014/main" id="{3847E18C-932D-4C95-AABA-FEC7C9499AD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914814" y="1924949"/>
            <a:ext cx="6857999" cy="3028379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99000">
                <a:schemeClr val="accent1">
                  <a:alpha val="46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9" name="Rectangle 78">
            <a:extLst>
              <a:ext uri="{FF2B5EF4-FFF2-40B4-BE49-F238E27FC236}">
                <a16:creationId xmlns:a16="http://schemas.microsoft.com/office/drawing/2014/main" id="{3150CB11-0C61-439E-910F-5787759E72A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263195" y="4092815"/>
            <a:ext cx="2501979" cy="3028381"/>
          </a:xfrm>
          <a:prstGeom prst="rect">
            <a:avLst/>
          </a:prstGeom>
          <a:gradFill>
            <a:gsLst>
              <a:gs pos="2000">
                <a:schemeClr val="accent1">
                  <a:alpha val="29000"/>
                </a:schemeClr>
              </a:gs>
              <a:gs pos="100000">
                <a:srgbClr val="000000">
                  <a:alpha val="30000"/>
                </a:srgbClr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1" name="Freeform: Shape 80">
            <a:extLst>
              <a:ext uri="{FF2B5EF4-FFF2-40B4-BE49-F238E27FC236}">
                <a16:creationId xmlns:a16="http://schemas.microsoft.com/office/drawing/2014/main" id="{43F8A58B-5155-44CE-A5FF-7647B47D0A7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0635413">
            <a:off x="-376302" y="969718"/>
            <a:ext cx="2925267" cy="4178958"/>
          </a:xfrm>
          <a:custGeom>
            <a:avLst/>
            <a:gdLst>
              <a:gd name="connsiteX0" fmla="*/ 2432225 w 3900357"/>
              <a:gd name="connsiteY0" fmla="*/ 93939 h 4178958"/>
              <a:gd name="connsiteX1" fmla="*/ 3900357 w 3900357"/>
              <a:gd name="connsiteY1" fmla="*/ 2089479 h 4178958"/>
              <a:gd name="connsiteX2" fmla="*/ 1810878 w 3900357"/>
              <a:gd name="connsiteY2" fmla="*/ 4178958 h 4178958"/>
              <a:gd name="connsiteX3" fmla="*/ 78249 w 3900357"/>
              <a:gd name="connsiteY3" fmla="*/ 3257727 h 4178958"/>
              <a:gd name="connsiteX4" fmla="*/ 0 w 3900357"/>
              <a:gd name="connsiteY4" fmla="*/ 3128923 h 4178958"/>
              <a:gd name="connsiteX5" fmla="*/ 831324 w 3900357"/>
              <a:gd name="connsiteY5" fmla="*/ 244281 h 4178958"/>
              <a:gd name="connsiteX6" fmla="*/ 997559 w 3900357"/>
              <a:gd name="connsiteY6" fmla="*/ 164202 h 4178958"/>
              <a:gd name="connsiteX7" fmla="*/ 1810878 w 3900357"/>
              <a:gd name="connsiteY7" fmla="*/ 0 h 4178958"/>
              <a:gd name="connsiteX8" fmla="*/ 2432225 w 3900357"/>
              <a:gd name="connsiteY8" fmla="*/ 93939 h 41789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900357" h="4178958">
                <a:moveTo>
                  <a:pt x="2432225" y="93939"/>
                </a:moveTo>
                <a:cubicBezTo>
                  <a:pt x="3282786" y="358491"/>
                  <a:pt x="3900357" y="1151865"/>
                  <a:pt x="3900357" y="2089479"/>
                </a:cubicBezTo>
                <a:cubicBezTo>
                  <a:pt x="3900357" y="3243466"/>
                  <a:pt x="2964865" y="4178958"/>
                  <a:pt x="1810878" y="4178958"/>
                </a:cubicBezTo>
                <a:cubicBezTo>
                  <a:pt x="1089636" y="4178958"/>
                  <a:pt x="453744" y="3813531"/>
                  <a:pt x="78249" y="3257727"/>
                </a:cubicBezTo>
                <a:lnTo>
                  <a:pt x="0" y="3128923"/>
                </a:lnTo>
                <a:lnTo>
                  <a:pt x="831324" y="244281"/>
                </a:lnTo>
                <a:lnTo>
                  <a:pt x="997559" y="164202"/>
                </a:lnTo>
                <a:cubicBezTo>
                  <a:pt x="1247540" y="58468"/>
                  <a:pt x="1522381" y="0"/>
                  <a:pt x="1810878" y="0"/>
                </a:cubicBezTo>
                <a:cubicBezTo>
                  <a:pt x="2027251" y="0"/>
                  <a:pt x="2235942" y="32888"/>
                  <a:pt x="2432225" y="93939"/>
                </a:cubicBezTo>
                <a:close/>
              </a:path>
            </a:pathLst>
          </a:custGeom>
          <a:gradFill>
            <a:gsLst>
              <a:gs pos="29000">
                <a:srgbClr val="000000">
                  <a:alpha val="0"/>
                </a:srgbClr>
              </a:gs>
              <a:gs pos="100000">
                <a:schemeClr val="accent1">
                  <a:alpha val="43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83" name="Rectangle 82">
            <a:extLst>
              <a:ext uri="{FF2B5EF4-FFF2-40B4-BE49-F238E27FC236}">
                <a16:creationId xmlns:a16="http://schemas.microsoft.com/office/drawing/2014/main" id="{443F2ACA-E6D6-4028-82DD-F03C262D5DE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914822" y="1914808"/>
            <a:ext cx="6858003" cy="3028376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99000">
                <a:schemeClr val="accent1">
                  <a:lumMod val="60000"/>
                  <a:lumOff val="40000"/>
                  <a:alpha val="11000"/>
                </a:schemeClr>
              </a:gs>
            </a:gsLst>
            <a:lin ang="7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>
          <a:xfrm>
            <a:off x="439858" y="1683756"/>
            <a:ext cx="2336449" cy="2396359"/>
          </a:xfrm>
        </p:spPr>
        <p:txBody>
          <a:bodyPr anchor="b">
            <a:normAutofit/>
          </a:bodyPr>
          <a:lstStyle/>
          <a:p>
            <a:pPr algn="r"/>
            <a:r>
              <a:rPr lang="en-US" sz="3500">
                <a:solidFill>
                  <a:srgbClr val="FFFFFF"/>
                </a:solidFill>
              </a:rPr>
              <a:t>Elimination of Alcohol	</a:t>
            </a:r>
          </a:p>
        </p:txBody>
      </p:sp>
      <p:graphicFrame>
        <p:nvGraphicFramePr>
          <p:cNvPr id="14341" name="Rectangle 3">
            <a:extLst>
              <a:ext uri="{FF2B5EF4-FFF2-40B4-BE49-F238E27FC236}">
                <a16:creationId xmlns:a16="http://schemas.microsoft.com/office/drawing/2014/main" id="{3C174D09-1F2F-4032-AA9C-56B190FD6E68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11307273"/>
              </p:ext>
            </p:extLst>
          </p:nvPr>
        </p:nvGraphicFramePr>
        <p:xfrm>
          <a:off x="3678789" y="750440"/>
          <a:ext cx="5000124" cy="54539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EC3910C5-13AE-EA2B-B2D9-42E39F39FB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Issued and Approved by: 2025.10.01</a:t>
            </a:r>
          </a:p>
        </p:txBody>
      </p:sp>
    </p:spTree>
    <p:custDataLst>
      <p:tags r:id="rId1"/>
    </p:custData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72" name="Rectangle 71">
            <a:extLst>
              <a:ext uri="{FF2B5EF4-FFF2-40B4-BE49-F238E27FC236}">
                <a16:creationId xmlns:a16="http://schemas.microsoft.com/office/drawing/2014/main" id="{907EF6B7-1338-4443-8C46-6A318D952DF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286" y="0"/>
            <a:ext cx="9141714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4" name="Freeform: Shape 73">
            <a:extLst>
              <a:ext uri="{FF2B5EF4-FFF2-40B4-BE49-F238E27FC236}">
                <a16:creationId xmlns:a16="http://schemas.microsoft.com/office/drawing/2014/main" id="{DAAE4CDD-124C-4DCF-9584-B6033B545DD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3125454" cy="6858000"/>
          </a:xfrm>
          <a:custGeom>
            <a:avLst/>
            <a:gdLst>
              <a:gd name="connsiteX0" fmla="*/ 0 w 4167271"/>
              <a:gd name="connsiteY0" fmla="*/ 0 h 6858000"/>
              <a:gd name="connsiteX1" fmla="*/ 2259550 w 4167271"/>
              <a:gd name="connsiteY1" fmla="*/ 0 h 6858000"/>
              <a:gd name="connsiteX2" fmla="*/ 2387803 w 4167271"/>
              <a:gd name="connsiteY2" fmla="*/ 82222 h 6858000"/>
              <a:gd name="connsiteX3" fmla="*/ 4167271 w 4167271"/>
              <a:gd name="connsiteY3" fmla="*/ 3429000 h 6858000"/>
              <a:gd name="connsiteX4" fmla="*/ 2387803 w 4167271"/>
              <a:gd name="connsiteY4" fmla="*/ 6775779 h 6858000"/>
              <a:gd name="connsiteX5" fmla="*/ 2259550 w 4167271"/>
              <a:gd name="connsiteY5" fmla="*/ 6858000 h 6858000"/>
              <a:gd name="connsiteX6" fmla="*/ 0 w 4167271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167271" h="6858000">
                <a:moveTo>
                  <a:pt x="0" y="0"/>
                </a:moveTo>
                <a:lnTo>
                  <a:pt x="2259550" y="0"/>
                </a:lnTo>
                <a:lnTo>
                  <a:pt x="2387803" y="82222"/>
                </a:lnTo>
                <a:cubicBezTo>
                  <a:pt x="3461407" y="807534"/>
                  <a:pt x="4167271" y="2035835"/>
                  <a:pt x="4167271" y="3429000"/>
                </a:cubicBezTo>
                <a:cubicBezTo>
                  <a:pt x="4167271" y="4822165"/>
                  <a:pt x="3461407" y="6050467"/>
                  <a:pt x="2387803" y="6775779"/>
                </a:cubicBezTo>
                <a:lnTo>
                  <a:pt x="225955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>
          <a:xfrm>
            <a:off x="515125" y="1153572"/>
            <a:ext cx="2400300" cy="4461163"/>
          </a:xfrm>
        </p:spPr>
        <p:txBody>
          <a:bodyPr>
            <a:normAutofit/>
          </a:bodyPr>
          <a:lstStyle/>
          <a:p>
            <a:r>
              <a:rPr lang="en-US" sz="3700">
                <a:solidFill>
                  <a:srgbClr val="FFFFFF"/>
                </a:solidFill>
              </a:rPr>
              <a:t>Elimination of Alcohol </a:t>
            </a:r>
          </a:p>
        </p:txBody>
      </p:sp>
      <p:sp>
        <p:nvSpPr>
          <p:cNvPr id="76" name="Arc 75">
            <a:extLst>
              <a:ext uri="{FF2B5EF4-FFF2-40B4-BE49-F238E27FC236}">
                <a16:creationId xmlns:a16="http://schemas.microsoft.com/office/drawing/2014/main" id="{081E4A58-353D-44AE-B2FC-2A74E2E400F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V="1">
            <a:off x="5662801" y="2455479"/>
            <a:ext cx="3062575" cy="4083433"/>
          </a:xfrm>
          <a:prstGeom prst="arc">
            <a:avLst/>
          </a:prstGeom>
          <a:ln w="127000" cap="rnd">
            <a:solidFill>
              <a:schemeClr val="accent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363" name="Rectangle 3"/>
          <p:cNvSpPr>
            <a:spLocks noGrp="1" noChangeArrowheads="1"/>
          </p:cNvSpPr>
          <p:nvPr>
            <p:ph idx="1"/>
          </p:nvPr>
        </p:nvSpPr>
        <p:spPr>
          <a:xfrm>
            <a:off x="3124200" y="591344"/>
            <a:ext cx="5391149" cy="5585619"/>
          </a:xfrm>
        </p:spPr>
        <p:txBody>
          <a:bodyPr anchor="ctr">
            <a:normAutofit/>
          </a:bodyPr>
          <a:lstStyle/>
          <a:p>
            <a:pPr>
              <a:lnSpc>
                <a:spcPct val="90000"/>
              </a:lnSpc>
            </a:pPr>
            <a:r>
              <a:rPr lang="en-US" sz="3000" u="sng" dirty="0"/>
              <a:t>Not</a:t>
            </a:r>
            <a:r>
              <a:rPr lang="en-US" sz="3000" dirty="0"/>
              <a:t> dependent on age, body size, etc.</a:t>
            </a:r>
          </a:p>
          <a:p>
            <a:pPr>
              <a:lnSpc>
                <a:spcPct val="90000"/>
              </a:lnSpc>
            </a:pPr>
            <a:r>
              <a:rPr lang="en-US" sz="3000" dirty="0"/>
              <a:t>Constant rate after absorption complete</a:t>
            </a:r>
          </a:p>
          <a:p>
            <a:pPr>
              <a:lnSpc>
                <a:spcPct val="90000"/>
              </a:lnSpc>
            </a:pPr>
            <a:r>
              <a:rPr lang="en-US" sz="3000" dirty="0"/>
              <a:t>Dependent on liver function in individuals</a:t>
            </a:r>
          </a:p>
          <a:p>
            <a:pPr>
              <a:lnSpc>
                <a:spcPct val="90000"/>
              </a:lnSpc>
            </a:pPr>
            <a:r>
              <a:rPr lang="en-US" sz="3000" dirty="0"/>
              <a:t>Breath Program uses experimentally-determined ranges for elimination</a:t>
            </a:r>
          </a:p>
          <a:p>
            <a:pPr>
              <a:lnSpc>
                <a:spcPct val="90000"/>
              </a:lnSpc>
            </a:pPr>
            <a:r>
              <a:rPr lang="en-US" sz="3000" dirty="0"/>
              <a:t>Individual elimination rates are </a:t>
            </a:r>
            <a:r>
              <a:rPr lang="en-US" sz="3000" u="sng" dirty="0"/>
              <a:t>not</a:t>
            </a:r>
            <a:r>
              <a:rPr lang="en-US" sz="3000" dirty="0"/>
              <a:t> determined by the laboratory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endParaRPr lang="en-US" sz="3000" dirty="0"/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97A9D564-92A3-3E1D-923C-D8C4A8F833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Issued and Approved by: 2025.10.01</a:t>
            </a:r>
          </a:p>
        </p:txBody>
      </p:sp>
    </p:spTree>
    <p:custDataLst>
      <p:tags r:id="rId1"/>
    </p:custData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72" name="Rectangle 71">
            <a:extLst>
              <a:ext uri="{FF2B5EF4-FFF2-40B4-BE49-F238E27FC236}">
                <a16:creationId xmlns:a16="http://schemas.microsoft.com/office/drawing/2014/main" id="{09588DA8-065E-4F6F-8EFD-43104AB2E0C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74" name="Rectangle 73">
            <a:extLst>
              <a:ext uri="{FF2B5EF4-FFF2-40B4-BE49-F238E27FC236}">
                <a16:creationId xmlns:a16="http://schemas.microsoft.com/office/drawing/2014/main" id="{C4285719-470E-454C-AF62-8323075F1F5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1714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6" name="Rectangle 75">
            <a:extLst>
              <a:ext uri="{FF2B5EF4-FFF2-40B4-BE49-F238E27FC236}">
                <a16:creationId xmlns:a16="http://schemas.microsoft.com/office/drawing/2014/main" id="{CD9FE4EF-C4D8-49A0-B2FF-81D8DB7D8A2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914813" y="1914812"/>
            <a:ext cx="6858000" cy="3028377"/>
          </a:xfrm>
          <a:prstGeom prst="rect">
            <a:avLst/>
          </a:prstGeom>
          <a:gradFill>
            <a:gsLst>
              <a:gs pos="8000">
                <a:srgbClr val="000000"/>
              </a:gs>
              <a:gs pos="100000">
                <a:schemeClr val="accent1">
                  <a:lumMod val="75000"/>
                </a:schemeClr>
              </a:gs>
            </a:gsLst>
            <a:lin ang="3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8" name="Rectangle 77">
            <a:extLst>
              <a:ext uri="{FF2B5EF4-FFF2-40B4-BE49-F238E27FC236}">
                <a16:creationId xmlns:a16="http://schemas.microsoft.com/office/drawing/2014/main" id="{4300840D-0A0B-4512-BACA-B439D5B9C57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914814" y="1924949"/>
            <a:ext cx="6857999" cy="3028379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99000">
                <a:schemeClr val="accent1">
                  <a:alpha val="46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0" name="Rectangle 79">
            <a:extLst>
              <a:ext uri="{FF2B5EF4-FFF2-40B4-BE49-F238E27FC236}">
                <a16:creationId xmlns:a16="http://schemas.microsoft.com/office/drawing/2014/main" id="{D2B78728-A580-49A7-84F9-6EF6F583ADE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263195" y="4092815"/>
            <a:ext cx="2501979" cy="3028381"/>
          </a:xfrm>
          <a:prstGeom prst="rect">
            <a:avLst/>
          </a:prstGeom>
          <a:gradFill>
            <a:gsLst>
              <a:gs pos="2000">
                <a:schemeClr val="accent1">
                  <a:alpha val="29000"/>
                </a:schemeClr>
              </a:gs>
              <a:gs pos="100000">
                <a:srgbClr val="000000">
                  <a:alpha val="30000"/>
                </a:srgbClr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2" name="Freeform: Shape 81">
            <a:extLst>
              <a:ext uri="{FF2B5EF4-FFF2-40B4-BE49-F238E27FC236}">
                <a16:creationId xmlns:a16="http://schemas.microsoft.com/office/drawing/2014/main" id="{38FAA1A1-D861-433F-88FA-1E9D6FD31D1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0635413">
            <a:off x="-376302" y="969718"/>
            <a:ext cx="2925267" cy="4178958"/>
          </a:xfrm>
          <a:custGeom>
            <a:avLst/>
            <a:gdLst>
              <a:gd name="connsiteX0" fmla="*/ 2432225 w 3900357"/>
              <a:gd name="connsiteY0" fmla="*/ 93939 h 4178958"/>
              <a:gd name="connsiteX1" fmla="*/ 3900357 w 3900357"/>
              <a:gd name="connsiteY1" fmla="*/ 2089479 h 4178958"/>
              <a:gd name="connsiteX2" fmla="*/ 1810878 w 3900357"/>
              <a:gd name="connsiteY2" fmla="*/ 4178958 h 4178958"/>
              <a:gd name="connsiteX3" fmla="*/ 78249 w 3900357"/>
              <a:gd name="connsiteY3" fmla="*/ 3257727 h 4178958"/>
              <a:gd name="connsiteX4" fmla="*/ 0 w 3900357"/>
              <a:gd name="connsiteY4" fmla="*/ 3128923 h 4178958"/>
              <a:gd name="connsiteX5" fmla="*/ 831324 w 3900357"/>
              <a:gd name="connsiteY5" fmla="*/ 244281 h 4178958"/>
              <a:gd name="connsiteX6" fmla="*/ 997559 w 3900357"/>
              <a:gd name="connsiteY6" fmla="*/ 164202 h 4178958"/>
              <a:gd name="connsiteX7" fmla="*/ 1810878 w 3900357"/>
              <a:gd name="connsiteY7" fmla="*/ 0 h 4178958"/>
              <a:gd name="connsiteX8" fmla="*/ 2432225 w 3900357"/>
              <a:gd name="connsiteY8" fmla="*/ 93939 h 41789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900357" h="4178958">
                <a:moveTo>
                  <a:pt x="2432225" y="93939"/>
                </a:moveTo>
                <a:cubicBezTo>
                  <a:pt x="3282786" y="358491"/>
                  <a:pt x="3900357" y="1151865"/>
                  <a:pt x="3900357" y="2089479"/>
                </a:cubicBezTo>
                <a:cubicBezTo>
                  <a:pt x="3900357" y="3243466"/>
                  <a:pt x="2964865" y="4178958"/>
                  <a:pt x="1810878" y="4178958"/>
                </a:cubicBezTo>
                <a:cubicBezTo>
                  <a:pt x="1089636" y="4178958"/>
                  <a:pt x="453744" y="3813531"/>
                  <a:pt x="78249" y="3257727"/>
                </a:cubicBezTo>
                <a:lnTo>
                  <a:pt x="0" y="3128923"/>
                </a:lnTo>
                <a:lnTo>
                  <a:pt x="831324" y="244281"/>
                </a:lnTo>
                <a:lnTo>
                  <a:pt x="997559" y="164202"/>
                </a:lnTo>
                <a:cubicBezTo>
                  <a:pt x="1247540" y="58468"/>
                  <a:pt x="1522381" y="0"/>
                  <a:pt x="1810878" y="0"/>
                </a:cubicBezTo>
                <a:cubicBezTo>
                  <a:pt x="2027251" y="0"/>
                  <a:pt x="2235942" y="32888"/>
                  <a:pt x="2432225" y="93939"/>
                </a:cubicBezTo>
                <a:close/>
              </a:path>
            </a:pathLst>
          </a:custGeom>
          <a:gradFill>
            <a:gsLst>
              <a:gs pos="29000">
                <a:srgbClr val="000000">
                  <a:alpha val="0"/>
                </a:srgbClr>
              </a:gs>
              <a:gs pos="100000">
                <a:schemeClr val="accent1">
                  <a:alpha val="43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84" name="Rectangle 83">
            <a:extLst>
              <a:ext uri="{FF2B5EF4-FFF2-40B4-BE49-F238E27FC236}">
                <a16:creationId xmlns:a16="http://schemas.microsoft.com/office/drawing/2014/main" id="{8D71EDA1-87BF-4D5D-AB79-F346FD19278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914820" y="1904672"/>
            <a:ext cx="6858003" cy="3028376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99000">
                <a:schemeClr val="accent1">
                  <a:lumMod val="60000"/>
                  <a:lumOff val="40000"/>
                  <a:alpha val="11000"/>
                </a:schemeClr>
              </a:gs>
            </a:gsLst>
            <a:lin ang="7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>
          <a:xfrm>
            <a:off x="350041" y="586855"/>
            <a:ext cx="2401025" cy="3387497"/>
          </a:xfrm>
        </p:spPr>
        <p:txBody>
          <a:bodyPr anchor="b">
            <a:normAutofit/>
          </a:bodyPr>
          <a:lstStyle/>
          <a:p>
            <a:pPr algn="r"/>
            <a:r>
              <a:rPr lang="en-US" sz="3500">
                <a:solidFill>
                  <a:srgbClr val="FFFFFF"/>
                </a:solidFill>
              </a:rPr>
              <a:t>Elimination Rates	</a:t>
            </a:r>
          </a:p>
        </p:txBody>
      </p:sp>
      <p:sp>
        <p:nvSpPr>
          <p:cNvPr id="16387" name="Rectangle 3"/>
          <p:cNvSpPr>
            <a:spLocks noGrp="1" noChangeArrowheads="1"/>
          </p:cNvSpPr>
          <p:nvPr>
            <p:ph idx="1"/>
          </p:nvPr>
        </p:nvSpPr>
        <p:spPr>
          <a:xfrm>
            <a:off x="3124200" y="586855"/>
            <a:ext cx="5943600" cy="5546047"/>
          </a:xfrm>
        </p:spPr>
        <p:txBody>
          <a:bodyPr anchor="ctr">
            <a:normAutofit/>
          </a:bodyPr>
          <a:lstStyle/>
          <a:p>
            <a:pPr marL="1379538" indent="-1379538">
              <a:buNone/>
            </a:pPr>
            <a:r>
              <a:rPr lang="en-US" sz="2400" b="1" dirty="0"/>
              <a:t>Range: 	</a:t>
            </a:r>
            <a:r>
              <a:rPr lang="en-US" sz="2400" dirty="0"/>
              <a:t>0.010 - 0.025 g/100 mL per hour OR</a:t>
            </a:r>
          </a:p>
          <a:p>
            <a:pPr marL="1379538" indent="-1379538">
              <a:buNone/>
            </a:pPr>
            <a:r>
              <a:rPr lang="en-US" sz="2400" dirty="0"/>
              <a:t>	0.010 - 0.025 g/210 L per hour</a:t>
            </a:r>
          </a:p>
          <a:p>
            <a:pPr>
              <a:buNone/>
            </a:pPr>
            <a:endParaRPr lang="en-US" sz="2400" dirty="0"/>
          </a:p>
          <a:p>
            <a:pPr>
              <a:buNone/>
            </a:pPr>
            <a:r>
              <a:rPr lang="en-US" sz="2400" b="1" dirty="0"/>
              <a:t>Average:	</a:t>
            </a:r>
            <a:r>
              <a:rPr lang="en-US" sz="2400" dirty="0"/>
              <a:t>0.017 g/100 mL per hour</a:t>
            </a:r>
          </a:p>
          <a:p>
            <a:pPr>
              <a:buNone/>
            </a:pPr>
            <a:r>
              <a:rPr lang="en-US" sz="2400" dirty="0"/>
              <a:t>			OR</a:t>
            </a:r>
          </a:p>
          <a:p>
            <a:pPr>
              <a:buNone/>
            </a:pPr>
            <a:r>
              <a:rPr lang="en-US" sz="2400" dirty="0"/>
              <a:t>			0.017 g/210L per hour</a:t>
            </a:r>
          </a:p>
          <a:p>
            <a:pPr>
              <a:buNone/>
            </a:pPr>
            <a:endParaRPr lang="en-US" sz="2400" dirty="0"/>
          </a:p>
          <a:p>
            <a:pPr algn="ctr">
              <a:buNone/>
            </a:pPr>
            <a:r>
              <a:rPr lang="en-US" sz="2400" dirty="0"/>
              <a:t>Elimination rates are the same for</a:t>
            </a:r>
          </a:p>
          <a:p>
            <a:pPr algn="ctr">
              <a:buNone/>
            </a:pPr>
            <a:r>
              <a:rPr lang="en-US" sz="2400" dirty="0"/>
              <a:t>blood and breath measurements.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FF3989B2-3243-BA0D-D4FA-677C5B29B3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Issued and Approved by: 2025.10.01</a:t>
            </a:r>
          </a:p>
        </p:txBody>
      </p:sp>
    </p:spTree>
    <p:custDataLst>
      <p:tags r:id="rId1"/>
    </p:custData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72" name="Rectangle 71">
            <a:extLst>
              <a:ext uri="{FF2B5EF4-FFF2-40B4-BE49-F238E27FC236}">
                <a16:creationId xmlns:a16="http://schemas.microsoft.com/office/drawing/2014/main" id="{1B15ED52-F352-441B-82BF-E0EA34836D0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4" name="Rectangle 73">
            <a:extLst>
              <a:ext uri="{FF2B5EF4-FFF2-40B4-BE49-F238E27FC236}">
                <a16:creationId xmlns:a16="http://schemas.microsoft.com/office/drawing/2014/main" id="{3B2E3793-BFE6-45A2-9B7B-E18844431C9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-1"/>
            <a:ext cx="9143997" cy="1590742"/>
          </a:xfrm>
          <a:prstGeom prst="rect">
            <a:avLst/>
          </a:prstGeom>
          <a:gradFill>
            <a:gsLst>
              <a:gs pos="0">
                <a:srgbClr val="000000"/>
              </a:gs>
              <a:gs pos="100000">
                <a:schemeClr val="accent1">
                  <a:lumMod val="75000"/>
                </a:schemeClr>
              </a:gs>
            </a:gsLst>
            <a:lin ang="8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6" name="Rectangle 75">
            <a:extLst>
              <a:ext uri="{FF2B5EF4-FFF2-40B4-BE49-F238E27FC236}">
                <a16:creationId xmlns:a16="http://schemas.microsoft.com/office/drawing/2014/main" id="{BC4C4868-CB8F-4AF9-9CDB-8108F2C19B6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-2" y="0"/>
            <a:ext cx="6086479" cy="1590742"/>
          </a:xfrm>
          <a:prstGeom prst="rect">
            <a:avLst/>
          </a:prstGeom>
          <a:gradFill>
            <a:gsLst>
              <a:gs pos="20000">
                <a:schemeClr val="accent1">
                  <a:alpha val="0"/>
                </a:schemeClr>
              </a:gs>
              <a:gs pos="100000">
                <a:schemeClr val="accent1">
                  <a:lumMod val="50000"/>
                  <a:alpha val="5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8" name="Rectangle 77">
            <a:extLst>
              <a:ext uri="{FF2B5EF4-FFF2-40B4-BE49-F238E27FC236}">
                <a16:creationId xmlns:a16="http://schemas.microsoft.com/office/drawing/2014/main" id="{375E0459-6403-40CD-989D-56A4407CA12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6086474" y="-1"/>
            <a:ext cx="3057523" cy="1590742"/>
          </a:xfrm>
          <a:prstGeom prst="rect">
            <a:avLst/>
          </a:prstGeom>
          <a:gradFill>
            <a:gsLst>
              <a:gs pos="0">
                <a:schemeClr val="accent1">
                  <a:alpha val="66000"/>
                </a:schemeClr>
              </a:gs>
              <a:gs pos="100000">
                <a:srgbClr val="000000">
                  <a:alpha val="30000"/>
                </a:srgbClr>
              </a:gs>
            </a:gsLst>
            <a:lin ang="13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0" name="Rectangle 79">
            <a:extLst>
              <a:ext uri="{FF2B5EF4-FFF2-40B4-BE49-F238E27FC236}">
                <a16:creationId xmlns:a16="http://schemas.microsoft.com/office/drawing/2014/main" id="{53E5B1A8-3AC9-4BD1-9BBC-78CA94F2D1B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44512" y="-1"/>
            <a:ext cx="8799485" cy="1597433"/>
          </a:xfrm>
          <a:prstGeom prst="rect">
            <a:avLst/>
          </a:prstGeom>
          <a:gradFill>
            <a:gsLst>
              <a:gs pos="50000">
                <a:srgbClr val="000000">
                  <a:alpha val="0"/>
                </a:srgbClr>
              </a:gs>
              <a:gs pos="99000">
                <a:schemeClr val="accent1">
                  <a:lumMod val="50000"/>
                  <a:alpha val="52000"/>
                </a:schemeClr>
              </a:gs>
            </a:gsLst>
            <a:lin ang="16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>
          <a:xfrm>
            <a:off x="1028699" y="294538"/>
            <a:ext cx="7421963" cy="1033669"/>
          </a:xfrm>
        </p:spPr>
        <p:txBody>
          <a:bodyPr rtlCol="0">
            <a:normAutofit/>
          </a:bodyPr>
          <a:lstStyle/>
          <a:p>
            <a:pPr fontAlgn="auto">
              <a:lnSpc>
                <a:spcPct val="90000"/>
              </a:lnSpc>
              <a:spcAft>
                <a:spcPts val="0"/>
              </a:spcAft>
              <a:defRPr/>
            </a:pPr>
            <a:r>
              <a:rPr lang="en-US" sz="3200">
                <a:solidFill>
                  <a:srgbClr val="FFFFFF"/>
                </a:solidFill>
              </a:rPr>
              <a:t>Alcohol Absorption and Elimination</a:t>
            </a:r>
            <a:br>
              <a:rPr lang="en-US" sz="3200">
                <a:solidFill>
                  <a:srgbClr val="FFFFFF"/>
                </a:solidFill>
              </a:rPr>
            </a:br>
            <a:r>
              <a:rPr lang="en-US" sz="3200">
                <a:solidFill>
                  <a:srgbClr val="FFFFFF"/>
                </a:solidFill>
              </a:rPr>
              <a:t>in the Courtroom</a:t>
            </a:r>
          </a:p>
        </p:txBody>
      </p:sp>
      <p:sp>
        <p:nvSpPr>
          <p:cNvPr id="17411" name="Rectangle 3"/>
          <p:cNvSpPr>
            <a:spLocks noGrp="1" noChangeArrowheads="1"/>
          </p:cNvSpPr>
          <p:nvPr>
            <p:ph idx="1"/>
          </p:nvPr>
        </p:nvSpPr>
        <p:spPr>
          <a:xfrm>
            <a:off x="344512" y="2318197"/>
            <a:ext cx="8570887" cy="3683358"/>
          </a:xfrm>
        </p:spPr>
        <p:txBody>
          <a:bodyPr anchor="ctr">
            <a:normAutofit/>
          </a:bodyPr>
          <a:lstStyle/>
          <a:p>
            <a:r>
              <a:rPr lang="en-US" sz="2400" b="1" dirty="0"/>
              <a:t>Q: </a:t>
            </a:r>
            <a:r>
              <a:rPr lang="en-US" sz="2400" dirty="0"/>
              <a:t>How is this information used when a case goes to trial?</a:t>
            </a:r>
          </a:p>
          <a:p>
            <a:r>
              <a:rPr lang="en-US" sz="2400" b="1" dirty="0"/>
              <a:t>A: </a:t>
            </a:r>
            <a:r>
              <a:rPr lang="en-US" sz="2400" dirty="0"/>
              <a:t>To answer questions like…</a:t>
            </a:r>
          </a:p>
          <a:p>
            <a:pPr lvl="1"/>
            <a:r>
              <a:rPr lang="en-US" sz="2400" dirty="0"/>
              <a:t>What is the maximum BAC the subject could obtain after consuming a specific amount of alcohol?</a:t>
            </a:r>
          </a:p>
          <a:p>
            <a:pPr lvl="1"/>
            <a:r>
              <a:rPr lang="en-US" sz="2400" dirty="0"/>
              <a:t>What is the minimum number of drinks needed for a subject to obtain a certain blood or breath alcohol level?</a:t>
            </a:r>
          </a:p>
          <a:p>
            <a:pPr lvl="1"/>
            <a:r>
              <a:rPr lang="en-US" sz="2400" dirty="0"/>
              <a:t>Examples of </a:t>
            </a:r>
            <a:r>
              <a:rPr lang="en-US" sz="2400" dirty="0" err="1"/>
              <a:t>Widmark</a:t>
            </a:r>
            <a:r>
              <a:rPr lang="en-US" sz="2400" dirty="0"/>
              <a:t> calculations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0107432B-81C1-18B6-36B5-A21DA4E0A8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Issued and Approved by: 2025.10.01</a:t>
            </a:r>
          </a:p>
        </p:txBody>
      </p:sp>
    </p:spTree>
    <p:custDataLst>
      <p:tags r:id="rId1"/>
    </p:custData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907EF6B7-1338-4443-8C46-6A318D952DF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286" y="0"/>
            <a:ext cx="9141714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DAAE4CDD-124C-4DCF-9584-B6033B545DD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3125454" cy="6858000"/>
          </a:xfrm>
          <a:custGeom>
            <a:avLst/>
            <a:gdLst>
              <a:gd name="connsiteX0" fmla="*/ 0 w 4167271"/>
              <a:gd name="connsiteY0" fmla="*/ 0 h 6858000"/>
              <a:gd name="connsiteX1" fmla="*/ 2259550 w 4167271"/>
              <a:gd name="connsiteY1" fmla="*/ 0 h 6858000"/>
              <a:gd name="connsiteX2" fmla="*/ 2387803 w 4167271"/>
              <a:gd name="connsiteY2" fmla="*/ 82222 h 6858000"/>
              <a:gd name="connsiteX3" fmla="*/ 4167271 w 4167271"/>
              <a:gd name="connsiteY3" fmla="*/ 3429000 h 6858000"/>
              <a:gd name="connsiteX4" fmla="*/ 2387803 w 4167271"/>
              <a:gd name="connsiteY4" fmla="*/ 6775779 h 6858000"/>
              <a:gd name="connsiteX5" fmla="*/ 2259550 w 4167271"/>
              <a:gd name="connsiteY5" fmla="*/ 6858000 h 6858000"/>
              <a:gd name="connsiteX6" fmla="*/ 0 w 4167271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167271" h="6858000">
                <a:moveTo>
                  <a:pt x="0" y="0"/>
                </a:moveTo>
                <a:lnTo>
                  <a:pt x="2259550" y="0"/>
                </a:lnTo>
                <a:lnTo>
                  <a:pt x="2387803" y="82222"/>
                </a:lnTo>
                <a:cubicBezTo>
                  <a:pt x="3461407" y="807534"/>
                  <a:pt x="4167271" y="2035835"/>
                  <a:pt x="4167271" y="3429000"/>
                </a:cubicBezTo>
                <a:cubicBezTo>
                  <a:pt x="4167271" y="4822165"/>
                  <a:pt x="3461407" y="6050467"/>
                  <a:pt x="2387803" y="6775779"/>
                </a:cubicBezTo>
                <a:lnTo>
                  <a:pt x="225955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153572"/>
            <a:ext cx="2916857" cy="4461163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en-US" sz="3700" dirty="0">
                <a:solidFill>
                  <a:srgbClr val="FFFFFF"/>
                </a:solidFill>
              </a:rPr>
              <a:t>Alcohol Absorption and Elimination</a:t>
            </a:r>
            <a:br>
              <a:rPr lang="en-US" sz="3700" dirty="0">
                <a:solidFill>
                  <a:srgbClr val="FFFFFF"/>
                </a:solidFill>
              </a:rPr>
            </a:br>
            <a:r>
              <a:rPr lang="en-US" sz="3700" dirty="0">
                <a:solidFill>
                  <a:srgbClr val="FFFFFF"/>
                </a:solidFill>
              </a:rPr>
              <a:t>in the Courtroom</a:t>
            </a:r>
          </a:p>
        </p:txBody>
      </p:sp>
      <p:sp>
        <p:nvSpPr>
          <p:cNvPr id="13" name="Arc 12">
            <a:extLst>
              <a:ext uri="{FF2B5EF4-FFF2-40B4-BE49-F238E27FC236}">
                <a16:creationId xmlns:a16="http://schemas.microsoft.com/office/drawing/2014/main" id="{081E4A58-353D-44AE-B2FC-2A74E2E400F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V="1">
            <a:off x="5662801" y="2455479"/>
            <a:ext cx="3062575" cy="4083433"/>
          </a:xfrm>
          <a:prstGeom prst="arc">
            <a:avLst/>
          </a:prstGeom>
          <a:ln w="127000" cap="rnd">
            <a:solidFill>
              <a:schemeClr val="accent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Rectangle 3"/>
          <p:cNvSpPr>
            <a:spLocks noGrp="1" noChangeArrowheads="1"/>
          </p:cNvSpPr>
          <p:nvPr>
            <p:ph idx="1"/>
          </p:nvPr>
        </p:nvSpPr>
        <p:spPr>
          <a:xfrm>
            <a:off x="3335480" y="591344"/>
            <a:ext cx="5351319" cy="5585619"/>
          </a:xfrm>
        </p:spPr>
        <p:txBody>
          <a:bodyPr anchor="ctr">
            <a:normAutofit lnSpcReduction="10000"/>
          </a:bodyPr>
          <a:lstStyle/>
          <a:p>
            <a:pPr marL="0" indent="0">
              <a:buNone/>
            </a:pPr>
            <a:r>
              <a:rPr lang="en-US" dirty="0"/>
              <a:t>How is this information used when your case goes to trial?</a:t>
            </a:r>
          </a:p>
          <a:p>
            <a:pPr marL="0" indent="0">
              <a:buNone/>
            </a:pPr>
            <a:endParaRPr lang="en-US" b="1" dirty="0"/>
          </a:p>
          <a:p>
            <a:pPr marL="0" indent="0">
              <a:buNone/>
            </a:pPr>
            <a:r>
              <a:rPr lang="en-US" dirty="0"/>
              <a:t>Answer questions like…</a:t>
            </a:r>
          </a:p>
          <a:p>
            <a:pPr lvl="1"/>
            <a:r>
              <a:rPr lang="en-US" dirty="0"/>
              <a:t>Given an alcohol result, what would their result have been a certain number of hours earlier (at time of incident)?</a:t>
            </a:r>
          </a:p>
          <a:p>
            <a:pPr marL="457200" lvl="1" indent="0">
              <a:buNone/>
            </a:pPr>
            <a:r>
              <a:rPr lang="en-US" dirty="0"/>
              <a:t>	(Retrograde extrapolation)</a:t>
            </a:r>
          </a:p>
          <a:p>
            <a:pPr lvl="1">
              <a:buFontTx/>
              <a:buChar char="-"/>
            </a:pPr>
            <a:r>
              <a:rPr lang="en-US" dirty="0"/>
              <a:t>Retro = backward</a:t>
            </a:r>
          </a:p>
          <a:p>
            <a:pPr lvl="1">
              <a:buFontTx/>
              <a:buChar char="-"/>
            </a:pPr>
            <a:r>
              <a:rPr lang="en-US" dirty="0"/>
              <a:t>Extrapolation = estimating using a trend</a:t>
            </a:r>
          </a:p>
          <a:p>
            <a:pPr marL="457200" lvl="1" indent="0">
              <a:buNone/>
            </a:pPr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070602E-6A36-8AB9-373D-1A54AF8D85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Issued and Approved by: 2025.10.01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1465399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376289" y="0"/>
            <a:ext cx="8229600" cy="1143000"/>
          </a:xfrm>
        </p:spPr>
        <p:txBody>
          <a:bodyPr/>
          <a:lstStyle/>
          <a:p>
            <a:r>
              <a:rPr lang="en-US" dirty="0" err="1"/>
              <a:t>Widmark</a:t>
            </a:r>
            <a:r>
              <a:rPr lang="en-US" dirty="0"/>
              <a:t> Equation	</a:t>
            </a:r>
          </a:p>
        </p:txBody>
      </p:sp>
      <p:sp>
        <p:nvSpPr>
          <p:cNvPr id="12291" name="Rectangle 3"/>
          <p:cNvSpPr>
            <a:spLocks noGrp="1" noChangeArrowheads="1"/>
          </p:cNvSpPr>
          <p:nvPr>
            <p:ph idx="1"/>
          </p:nvPr>
        </p:nvSpPr>
        <p:spPr>
          <a:xfrm>
            <a:off x="376289" y="1066800"/>
            <a:ext cx="8229600" cy="2109788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sz="2500" dirty="0"/>
              <a:t>Uses weight, gender, volume of distribution, and amount of alcohol consumed to determine:</a:t>
            </a:r>
          </a:p>
          <a:p>
            <a:pPr lvl="1">
              <a:lnSpc>
                <a:spcPct val="80000"/>
              </a:lnSpc>
            </a:pPr>
            <a:r>
              <a:rPr lang="en-US" sz="2400" dirty="0"/>
              <a:t> Maximum BAC given from # of drinks</a:t>
            </a:r>
          </a:p>
          <a:p>
            <a:pPr lvl="1">
              <a:lnSpc>
                <a:spcPct val="80000"/>
              </a:lnSpc>
            </a:pPr>
            <a:r>
              <a:rPr lang="en-US" sz="2400" dirty="0"/>
              <a:t> # of drinks needed to reach a certain BAC</a:t>
            </a:r>
          </a:p>
          <a:p>
            <a:pPr>
              <a:lnSpc>
                <a:spcPct val="80000"/>
              </a:lnSpc>
            </a:pPr>
            <a:r>
              <a:rPr lang="en-US" sz="2500" dirty="0"/>
              <a:t>Numbers are </a:t>
            </a:r>
            <a:r>
              <a:rPr lang="en-US" sz="2500" b="1" dirty="0"/>
              <a:t>estimates</a:t>
            </a:r>
            <a:r>
              <a:rPr lang="en-US" sz="2500" dirty="0"/>
              <a:t> and are very dependent on what information we have on the subject.</a:t>
            </a:r>
          </a:p>
        </p:txBody>
      </p:sp>
      <p:sp>
        <p:nvSpPr>
          <p:cNvPr id="12300" name="TextBox 14"/>
          <p:cNvSpPr txBox="1">
            <a:spLocks noChangeArrowheads="1"/>
          </p:cNvSpPr>
          <p:nvPr/>
        </p:nvSpPr>
        <p:spPr bwMode="auto">
          <a:xfrm>
            <a:off x="228600" y="4130675"/>
            <a:ext cx="266700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dirty="0"/>
              <a:t>Bucket = Alcoholic drink</a:t>
            </a:r>
          </a:p>
          <a:p>
            <a:r>
              <a:rPr lang="en-US" dirty="0">
                <a:solidFill>
                  <a:srgbClr val="FFFF00"/>
                </a:solidFill>
              </a:rPr>
              <a:t>More alcohol = bigger bucket</a:t>
            </a:r>
          </a:p>
        </p:txBody>
      </p:sp>
      <p:sp>
        <p:nvSpPr>
          <p:cNvPr id="12301" name="TextBox 15"/>
          <p:cNvSpPr txBox="1">
            <a:spLocks noChangeArrowheads="1"/>
          </p:cNvSpPr>
          <p:nvPr/>
        </p:nvSpPr>
        <p:spPr bwMode="auto">
          <a:xfrm>
            <a:off x="228599" y="5304245"/>
            <a:ext cx="2814689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dirty="0"/>
              <a:t>Tub = Person’s body </a:t>
            </a:r>
          </a:p>
          <a:p>
            <a:r>
              <a:rPr lang="en-US" dirty="0">
                <a:solidFill>
                  <a:srgbClr val="FFFF00"/>
                </a:solidFill>
              </a:rPr>
              <a:t>More water in body = bigger tub</a:t>
            </a:r>
          </a:p>
        </p:txBody>
      </p:sp>
      <p:sp>
        <p:nvSpPr>
          <p:cNvPr id="12302" name="TextBox 16"/>
          <p:cNvSpPr txBox="1">
            <a:spLocks noChangeArrowheads="1"/>
          </p:cNvSpPr>
          <p:nvPr/>
        </p:nvSpPr>
        <p:spPr bwMode="auto">
          <a:xfrm>
            <a:off x="6019800" y="3791852"/>
            <a:ext cx="2895600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dirty="0"/>
              <a:t>Tub’s water level = Person’s BAC</a:t>
            </a:r>
          </a:p>
          <a:p>
            <a:r>
              <a:rPr lang="en-US" dirty="0">
                <a:solidFill>
                  <a:srgbClr val="FFFF00"/>
                </a:solidFill>
              </a:rPr>
              <a:t>Higher water level = higher BAC</a:t>
            </a:r>
          </a:p>
        </p:txBody>
      </p:sp>
      <p:sp>
        <p:nvSpPr>
          <p:cNvPr id="12303" name="TextBox 17"/>
          <p:cNvSpPr txBox="1">
            <a:spLocks noChangeArrowheads="1"/>
          </p:cNvSpPr>
          <p:nvPr/>
        </p:nvSpPr>
        <p:spPr bwMode="auto">
          <a:xfrm>
            <a:off x="5921891" y="5186363"/>
            <a:ext cx="3185597" cy="1477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dirty="0"/>
              <a:t>Drain = Person’s elimination rate </a:t>
            </a:r>
          </a:p>
          <a:p>
            <a:r>
              <a:rPr lang="en-US" dirty="0">
                <a:solidFill>
                  <a:srgbClr val="FFFF00"/>
                </a:solidFill>
              </a:rPr>
              <a:t>Bigger drain = faster decrease in tub’s water level (BAC)</a:t>
            </a:r>
          </a:p>
        </p:txBody>
      </p:sp>
      <p:sp>
        <p:nvSpPr>
          <p:cNvPr id="8" name="Rectangle 7"/>
          <p:cNvSpPr/>
          <p:nvPr/>
        </p:nvSpPr>
        <p:spPr>
          <a:xfrm>
            <a:off x="5176889" y="5486447"/>
            <a:ext cx="152400" cy="304800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9" name="Teardrop 8"/>
          <p:cNvSpPr/>
          <p:nvPr/>
        </p:nvSpPr>
        <p:spPr>
          <a:xfrm rot="19239305">
            <a:off x="5202289" y="5961110"/>
            <a:ext cx="101600" cy="115887"/>
          </a:xfrm>
          <a:prstGeom prst="teardrop">
            <a:avLst>
              <a:gd name="adj" fmla="val 182353"/>
            </a:avLst>
          </a:prstGeom>
          <a:solidFill>
            <a:schemeClr val="bg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2" name="Teardrop 11"/>
          <p:cNvSpPr/>
          <p:nvPr/>
        </p:nvSpPr>
        <p:spPr>
          <a:xfrm rot="19239305">
            <a:off x="5202289" y="6191297"/>
            <a:ext cx="101600" cy="115888"/>
          </a:xfrm>
          <a:prstGeom prst="teardrop">
            <a:avLst>
              <a:gd name="adj" fmla="val 182353"/>
            </a:avLst>
          </a:prstGeom>
          <a:solidFill>
            <a:schemeClr val="bg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3" name="Teardrop 12"/>
          <p:cNvSpPr/>
          <p:nvPr/>
        </p:nvSpPr>
        <p:spPr>
          <a:xfrm rot="19239305">
            <a:off x="5202289" y="6494510"/>
            <a:ext cx="101600" cy="115887"/>
          </a:xfrm>
          <a:prstGeom prst="teardrop">
            <a:avLst>
              <a:gd name="adj" fmla="val 182353"/>
            </a:avLst>
          </a:prstGeom>
          <a:solidFill>
            <a:schemeClr val="bg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grpSp>
        <p:nvGrpSpPr>
          <p:cNvPr id="16" name="Group 15"/>
          <p:cNvGrpSpPr/>
          <p:nvPr/>
        </p:nvGrpSpPr>
        <p:grpSpPr>
          <a:xfrm>
            <a:off x="3348089" y="4583249"/>
            <a:ext cx="2286000" cy="1143000"/>
            <a:chOff x="3411747" y="4901381"/>
            <a:chExt cx="2286000" cy="1143000"/>
          </a:xfrm>
        </p:grpSpPr>
        <p:sp>
          <p:nvSpPr>
            <p:cNvPr id="17" name="Flowchart: Delay 16"/>
            <p:cNvSpPr/>
            <p:nvPr/>
          </p:nvSpPr>
          <p:spPr>
            <a:xfrm rot="5400000">
              <a:off x="4211847" y="4558481"/>
              <a:ext cx="685800" cy="2286000"/>
            </a:xfrm>
            <a:prstGeom prst="flowChartDelay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8" name="Rectangle 17"/>
            <p:cNvSpPr/>
            <p:nvPr/>
          </p:nvSpPr>
          <p:spPr>
            <a:xfrm>
              <a:off x="3411747" y="4901381"/>
              <a:ext cx="2286000" cy="457200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9" name="Double Wave 18"/>
            <p:cNvSpPr/>
            <p:nvPr/>
          </p:nvSpPr>
          <p:spPr>
            <a:xfrm>
              <a:off x="3423707" y="5257848"/>
              <a:ext cx="2262080" cy="318131"/>
            </a:xfrm>
            <a:prstGeom prst="doubleWav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4" name="Circular Arrow 13"/>
          <p:cNvSpPr/>
          <p:nvPr/>
        </p:nvSpPr>
        <p:spPr>
          <a:xfrm rot="2508940">
            <a:off x="3278239" y="3964035"/>
            <a:ext cx="1309688" cy="1154112"/>
          </a:xfrm>
          <a:prstGeom prst="circularArrow">
            <a:avLst>
              <a:gd name="adj1" fmla="val 10067"/>
              <a:gd name="adj2" fmla="val 1142319"/>
              <a:gd name="adj3" fmla="val 20275712"/>
              <a:gd name="adj4" fmla="val 10800000"/>
              <a:gd name="adj5" fmla="val 12500"/>
            </a:avLst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3" name="Trapezoid 2"/>
          <p:cNvSpPr/>
          <p:nvPr/>
        </p:nvSpPr>
        <p:spPr>
          <a:xfrm rot="12134937">
            <a:off x="2859958" y="3610566"/>
            <a:ext cx="587904" cy="732339"/>
          </a:xfrm>
          <a:prstGeom prst="trapezoid">
            <a:avLst/>
          </a:prstGeom>
          <a:gradFill flip="none" rotWithShape="1">
            <a:gsLst>
              <a:gs pos="29000">
                <a:srgbClr val="96B2D6">
                  <a:lumMod val="84000"/>
                </a:srgbClr>
              </a:gs>
              <a:gs pos="0">
                <a:schemeClr val="bg2">
                  <a:lumMod val="72000"/>
                  <a:lumOff val="28000"/>
                </a:schemeClr>
              </a:gs>
              <a:gs pos="40000">
                <a:srgbClr val="FFFFFF">
                  <a:shade val="67500"/>
                  <a:satMod val="115000"/>
                  <a:lumMod val="0"/>
                  <a:lumOff val="100000"/>
                </a:srgbClr>
              </a:gs>
              <a:gs pos="100000">
                <a:srgbClr val="FFFFFF">
                  <a:shade val="100000"/>
                  <a:satMod val="115000"/>
                </a:srgbClr>
              </a:gs>
            </a:gsLst>
            <a:lin ang="5400000" scaled="0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/>
          </a:p>
        </p:txBody>
      </p:sp>
      <p:sp>
        <p:nvSpPr>
          <p:cNvPr id="15" name="Freeform 14"/>
          <p:cNvSpPr/>
          <p:nvPr/>
        </p:nvSpPr>
        <p:spPr>
          <a:xfrm rot="650582">
            <a:off x="2925762" y="4018753"/>
            <a:ext cx="371475" cy="110017"/>
          </a:xfrm>
          <a:custGeom>
            <a:avLst/>
            <a:gdLst>
              <a:gd name="connsiteX0" fmla="*/ 0 w 371475"/>
              <a:gd name="connsiteY0" fmla="*/ 27230 h 110017"/>
              <a:gd name="connsiteX1" fmla="*/ 92075 w 371475"/>
              <a:gd name="connsiteY1" fmla="*/ 1830 h 110017"/>
              <a:gd name="connsiteX2" fmla="*/ 180975 w 371475"/>
              <a:gd name="connsiteY2" fmla="*/ 71680 h 110017"/>
              <a:gd name="connsiteX3" fmla="*/ 292100 w 371475"/>
              <a:gd name="connsiteY3" fmla="*/ 39930 h 110017"/>
              <a:gd name="connsiteX4" fmla="*/ 371475 w 371475"/>
              <a:gd name="connsiteY4" fmla="*/ 109780 h 1100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71475" h="110017">
                <a:moveTo>
                  <a:pt x="0" y="27230"/>
                </a:moveTo>
                <a:cubicBezTo>
                  <a:pt x="30956" y="10826"/>
                  <a:pt x="61913" y="-5578"/>
                  <a:pt x="92075" y="1830"/>
                </a:cubicBezTo>
                <a:cubicBezTo>
                  <a:pt x="122237" y="9238"/>
                  <a:pt x="147638" y="65330"/>
                  <a:pt x="180975" y="71680"/>
                </a:cubicBezTo>
                <a:cubicBezTo>
                  <a:pt x="214313" y="78030"/>
                  <a:pt x="260350" y="33580"/>
                  <a:pt x="292100" y="39930"/>
                </a:cubicBezTo>
                <a:cubicBezTo>
                  <a:pt x="323850" y="46280"/>
                  <a:pt x="342900" y="114542"/>
                  <a:pt x="371475" y="109780"/>
                </a:cubicBez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214B18F4-C383-C8E5-B465-70630B06BD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433511" y="6368478"/>
            <a:ext cx="2895600" cy="365125"/>
          </a:xfrm>
        </p:spPr>
        <p:txBody>
          <a:bodyPr/>
          <a:lstStyle/>
          <a:p>
            <a:pPr>
              <a:defRPr/>
            </a:pPr>
            <a:r>
              <a:rPr lang="en-US"/>
              <a:t>Issued and Approved by: 2025.10.01</a:t>
            </a:r>
            <a:endParaRPr lang="en-US" dirty="0"/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Types of Alcohols and</a:t>
            </a:r>
            <a:br>
              <a:rPr lang="en-US" dirty="0"/>
            </a:br>
            <a:r>
              <a:rPr lang="en-US" dirty="0"/>
              <a:t>Chemicals of Interest</a:t>
            </a:r>
          </a:p>
        </p:txBody>
      </p:sp>
      <p:pic>
        <p:nvPicPr>
          <p:cNvPr id="1027" name="Picture 3" descr="C:\Users\bmbarnett\Desktop\alcohol.jpg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3000" contrast="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799" y="1752600"/>
            <a:ext cx="5638799" cy="4724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C:\Users\bmbarnett\Desktop\acetone.jpg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-9000" contrast="2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9578" y="2771431"/>
            <a:ext cx="2277222" cy="1594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6400800" y="4365486"/>
            <a:ext cx="22098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>
                <a:latin typeface="+mn-lt"/>
              </a:rPr>
              <a:t>Acetone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3130894-8D5D-E026-0C41-68135B25C5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392537" y="6477000"/>
            <a:ext cx="2895600" cy="365125"/>
          </a:xfrm>
        </p:spPr>
        <p:txBody>
          <a:bodyPr/>
          <a:lstStyle/>
          <a:p>
            <a:pPr>
              <a:defRPr/>
            </a:pPr>
            <a:r>
              <a:rPr lang="en-US"/>
              <a:t>Issued and Approved by: 2025.10.01</a:t>
            </a:r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96824306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Retrograde Extrapolation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0" y="1511527"/>
            <a:ext cx="2971800" cy="4508273"/>
          </a:xfrm>
        </p:spPr>
        <p:txBody>
          <a:bodyPr/>
          <a:lstStyle/>
          <a:p>
            <a:r>
              <a:rPr lang="en-US" sz="2300" dirty="0"/>
              <a:t>What was a subject’s alcohol level prior to the breath/blood test?</a:t>
            </a:r>
          </a:p>
          <a:p>
            <a:r>
              <a:rPr lang="en-US" sz="2300" dirty="0"/>
              <a:t>Depends on information from scene, statements</a:t>
            </a:r>
          </a:p>
          <a:p>
            <a:r>
              <a:rPr lang="en-US" sz="2300" dirty="0">
                <a:solidFill>
                  <a:srgbClr val="FFFF00"/>
                </a:solidFill>
              </a:rPr>
              <a:t>**Subject must be fully absorbed**</a:t>
            </a:r>
          </a:p>
          <a:p>
            <a:r>
              <a:rPr lang="en-US" sz="2300" dirty="0"/>
              <a:t>Information useful?</a:t>
            </a:r>
          </a:p>
          <a:p>
            <a:r>
              <a:rPr lang="en-US" sz="2300" dirty="0"/>
              <a:t>1 hour – 12 hours?</a:t>
            </a:r>
          </a:p>
        </p:txBody>
      </p:sp>
      <p:pic>
        <p:nvPicPr>
          <p:cNvPr id="1843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1800" y="1703388"/>
            <a:ext cx="5942013" cy="4038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Rectangle 2"/>
          <p:cNvSpPr/>
          <p:nvPr/>
        </p:nvSpPr>
        <p:spPr>
          <a:xfrm rot="2116210">
            <a:off x="4838629" y="3544327"/>
            <a:ext cx="3937841" cy="467017"/>
          </a:xfrm>
          <a:prstGeom prst="rect">
            <a:avLst/>
          </a:prstGeom>
          <a:solidFill>
            <a:schemeClr val="accent1">
              <a:alpha val="35000"/>
            </a:schemeClr>
          </a:solidFill>
          <a:ln w="19050"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EEFB9D2A-91A1-C044-54F2-F60C58185E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124200" y="6218237"/>
            <a:ext cx="2895600" cy="365125"/>
          </a:xfrm>
        </p:spPr>
        <p:txBody>
          <a:bodyPr/>
          <a:lstStyle/>
          <a:p>
            <a:pPr>
              <a:defRPr/>
            </a:pPr>
            <a:r>
              <a:rPr lang="en-US"/>
              <a:t>Issued and Approved by: 2025.10.01</a:t>
            </a:r>
            <a:endParaRPr lang="en-US" dirty="0"/>
          </a:p>
        </p:txBody>
      </p:sp>
    </p:spTree>
    <p:custDataLst>
      <p:tags r:id="rId1"/>
    </p:custData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BACC6370-2D7E-4714-9D71-7542949D7D5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256B2C21-A230-48C0-8DF1-C46611373C4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914813" y="1914812"/>
            <a:ext cx="6858000" cy="3028377"/>
          </a:xfrm>
          <a:prstGeom prst="rect">
            <a:avLst/>
          </a:prstGeom>
          <a:gradFill>
            <a:gsLst>
              <a:gs pos="8000">
                <a:srgbClr val="000000"/>
              </a:gs>
              <a:gs pos="100000">
                <a:schemeClr val="accent1">
                  <a:lumMod val="75000"/>
                </a:schemeClr>
              </a:gs>
            </a:gsLst>
            <a:lin ang="3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3847E18C-932D-4C95-AABA-FEC7C9499AD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914814" y="1924949"/>
            <a:ext cx="6857999" cy="3028379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99000">
                <a:schemeClr val="accent1">
                  <a:alpha val="46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3150CB11-0C61-439E-910F-5787759E72A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263195" y="4092815"/>
            <a:ext cx="2501979" cy="3028381"/>
          </a:xfrm>
          <a:prstGeom prst="rect">
            <a:avLst/>
          </a:prstGeom>
          <a:gradFill>
            <a:gsLst>
              <a:gs pos="2000">
                <a:schemeClr val="accent1">
                  <a:alpha val="29000"/>
                </a:schemeClr>
              </a:gs>
              <a:gs pos="100000">
                <a:srgbClr val="000000">
                  <a:alpha val="30000"/>
                </a:srgbClr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" name="Freeform: Shape 16">
            <a:extLst>
              <a:ext uri="{FF2B5EF4-FFF2-40B4-BE49-F238E27FC236}">
                <a16:creationId xmlns:a16="http://schemas.microsoft.com/office/drawing/2014/main" id="{43F8A58B-5155-44CE-A5FF-7647B47D0A7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0635413">
            <a:off x="-376302" y="969718"/>
            <a:ext cx="2925267" cy="4178958"/>
          </a:xfrm>
          <a:custGeom>
            <a:avLst/>
            <a:gdLst>
              <a:gd name="connsiteX0" fmla="*/ 2432225 w 3900357"/>
              <a:gd name="connsiteY0" fmla="*/ 93939 h 4178958"/>
              <a:gd name="connsiteX1" fmla="*/ 3900357 w 3900357"/>
              <a:gd name="connsiteY1" fmla="*/ 2089479 h 4178958"/>
              <a:gd name="connsiteX2" fmla="*/ 1810878 w 3900357"/>
              <a:gd name="connsiteY2" fmla="*/ 4178958 h 4178958"/>
              <a:gd name="connsiteX3" fmla="*/ 78249 w 3900357"/>
              <a:gd name="connsiteY3" fmla="*/ 3257727 h 4178958"/>
              <a:gd name="connsiteX4" fmla="*/ 0 w 3900357"/>
              <a:gd name="connsiteY4" fmla="*/ 3128923 h 4178958"/>
              <a:gd name="connsiteX5" fmla="*/ 831324 w 3900357"/>
              <a:gd name="connsiteY5" fmla="*/ 244281 h 4178958"/>
              <a:gd name="connsiteX6" fmla="*/ 997559 w 3900357"/>
              <a:gd name="connsiteY6" fmla="*/ 164202 h 4178958"/>
              <a:gd name="connsiteX7" fmla="*/ 1810878 w 3900357"/>
              <a:gd name="connsiteY7" fmla="*/ 0 h 4178958"/>
              <a:gd name="connsiteX8" fmla="*/ 2432225 w 3900357"/>
              <a:gd name="connsiteY8" fmla="*/ 93939 h 41789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900357" h="4178958">
                <a:moveTo>
                  <a:pt x="2432225" y="93939"/>
                </a:moveTo>
                <a:cubicBezTo>
                  <a:pt x="3282786" y="358491"/>
                  <a:pt x="3900357" y="1151865"/>
                  <a:pt x="3900357" y="2089479"/>
                </a:cubicBezTo>
                <a:cubicBezTo>
                  <a:pt x="3900357" y="3243466"/>
                  <a:pt x="2964865" y="4178958"/>
                  <a:pt x="1810878" y="4178958"/>
                </a:cubicBezTo>
                <a:cubicBezTo>
                  <a:pt x="1089636" y="4178958"/>
                  <a:pt x="453744" y="3813531"/>
                  <a:pt x="78249" y="3257727"/>
                </a:cubicBezTo>
                <a:lnTo>
                  <a:pt x="0" y="3128923"/>
                </a:lnTo>
                <a:lnTo>
                  <a:pt x="831324" y="244281"/>
                </a:lnTo>
                <a:lnTo>
                  <a:pt x="997559" y="164202"/>
                </a:lnTo>
                <a:cubicBezTo>
                  <a:pt x="1247540" y="58468"/>
                  <a:pt x="1522381" y="0"/>
                  <a:pt x="1810878" y="0"/>
                </a:cubicBezTo>
                <a:cubicBezTo>
                  <a:pt x="2027251" y="0"/>
                  <a:pt x="2235942" y="32888"/>
                  <a:pt x="2432225" y="93939"/>
                </a:cubicBezTo>
                <a:close/>
              </a:path>
            </a:pathLst>
          </a:custGeom>
          <a:gradFill>
            <a:gsLst>
              <a:gs pos="29000">
                <a:srgbClr val="000000">
                  <a:alpha val="0"/>
                </a:srgbClr>
              </a:gs>
              <a:gs pos="100000">
                <a:schemeClr val="accent1">
                  <a:alpha val="43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443F2ACA-E6D6-4028-82DD-F03C262D5DE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914822" y="1914808"/>
            <a:ext cx="6858003" cy="3028376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99000">
                <a:schemeClr val="accent1">
                  <a:lumMod val="60000"/>
                  <a:lumOff val="40000"/>
                  <a:alpha val="11000"/>
                </a:schemeClr>
              </a:gs>
            </a:gsLst>
            <a:lin ang="7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39858" y="1683756"/>
            <a:ext cx="2336449" cy="2396359"/>
          </a:xfrm>
        </p:spPr>
        <p:txBody>
          <a:bodyPr anchor="b">
            <a:normAutofit/>
          </a:bodyPr>
          <a:lstStyle/>
          <a:p>
            <a:pPr algn="r"/>
            <a:r>
              <a:rPr lang="en-US" sz="3500" dirty="0">
                <a:solidFill>
                  <a:srgbClr val="FFFFFF"/>
                </a:solidFill>
              </a:rPr>
              <a:t>Information that is beneficial:</a:t>
            </a:r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767AC859-0D6D-415A-A762-363954C1F78C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97646884"/>
              </p:ext>
            </p:extLst>
          </p:nvPr>
        </p:nvGraphicFramePr>
        <p:xfrm>
          <a:off x="3678789" y="750440"/>
          <a:ext cx="5000124" cy="54539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CD05CD2-D3F5-D0DB-B7EA-93EE4008BC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Issued and Approved by: 2025.10.01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5029386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72" name="Rectangle 71">
            <a:extLst>
              <a:ext uri="{FF2B5EF4-FFF2-40B4-BE49-F238E27FC236}">
                <a16:creationId xmlns:a16="http://schemas.microsoft.com/office/drawing/2014/main" id="{1B15ED52-F352-441B-82BF-E0EA34836D0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4" name="Rectangle 73">
            <a:extLst>
              <a:ext uri="{FF2B5EF4-FFF2-40B4-BE49-F238E27FC236}">
                <a16:creationId xmlns:a16="http://schemas.microsoft.com/office/drawing/2014/main" id="{3B2E3793-BFE6-45A2-9B7B-E18844431C9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-1"/>
            <a:ext cx="9143997" cy="1590742"/>
          </a:xfrm>
          <a:prstGeom prst="rect">
            <a:avLst/>
          </a:prstGeom>
          <a:gradFill>
            <a:gsLst>
              <a:gs pos="0">
                <a:srgbClr val="000000"/>
              </a:gs>
              <a:gs pos="100000">
                <a:schemeClr val="accent1">
                  <a:lumMod val="75000"/>
                </a:schemeClr>
              </a:gs>
            </a:gsLst>
            <a:lin ang="8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6" name="Rectangle 75">
            <a:extLst>
              <a:ext uri="{FF2B5EF4-FFF2-40B4-BE49-F238E27FC236}">
                <a16:creationId xmlns:a16="http://schemas.microsoft.com/office/drawing/2014/main" id="{BC4C4868-CB8F-4AF9-9CDB-8108F2C19B6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-2" y="0"/>
            <a:ext cx="6086479" cy="1590742"/>
          </a:xfrm>
          <a:prstGeom prst="rect">
            <a:avLst/>
          </a:prstGeom>
          <a:gradFill>
            <a:gsLst>
              <a:gs pos="20000">
                <a:schemeClr val="accent1">
                  <a:alpha val="0"/>
                </a:schemeClr>
              </a:gs>
              <a:gs pos="100000">
                <a:schemeClr val="accent1">
                  <a:lumMod val="50000"/>
                  <a:alpha val="5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8" name="Rectangle 77">
            <a:extLst>
              <a:ext uri="{FF2B5EF4-FFF2-40B4-BE49-F238E27FC236}">
                <a16:creationId xmlns:a16="http://schemas.microsoft.com/office/drawing/2014/main" id="{375E0459-6403-40CD-989D-56A4407CA12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6086474" y="-1"/>
            <a:ext cx="3057523" cy="1590742"/>
          </a:xfrm>
          <a:prstGeom prst="rect">
            <a:avLst/>
          </a:prstGeom>
          <a:gradFill>
            <a:gsLst>
              <a:gs pos="0">
                <a:schemeClr val="accent1">
                  <a:alpha val="66000"/>
                </a:schemeClr>
              </a:gs>
              <a:gs pos="100000">
                <a:srgbClr val="000000">
                  <a:alpha val="30000"/>
                </a:srgbClr>
              </a:gs>
            </a:gsLst>
            <a:lin ang="13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0" name="Rectangle 79">
            <a:extLst>
              <a:ext uri="{FF2B5EF4-FFF2-40B4-BE49-F238E27FC236}">
                <a16:creationId xmlns:a16="http://schemas.microsoft.com/office/drawing/2014/main" id="{53E5B1A8-3AC9-4BD1-9BBC-78CA94F2D1B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44512" y="-1"/>
            <a:ext cx="8799485" cy="1597433"/>
          </a:xfrm>
          <a:prstGeom prst="rect">
            <a:avLst/>
          </a:prstGeom>
          <a:gradFill>
            <a:gsLst>
              <a:gs pos="50000">
                <a:srgbClr val="000000">
                  <a:alpha val="0"/>
                </a:srgbClr>
              </a:gs>
              <a:gs pos="99000">
                <a:schemeClr val="accent1">
                  <a:lumMod val="50000"/>
                  <a:alpha val="52000"/>
                </a:schemeClr>
              </a:gs>
            </a:gsLst>
            <a:lin ang="16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>
          <a:xfrm>
            <a:off x="1028699" y="294538"/>
            <a:ext cx="7421963" cy="1033669"/>
          </a:xfrm>
        </p:spPr>
        <p:txBody>
          <a:bodyPr>
            <a:normAutofit/>
          </a:bodyPr>
          <a:lstStyle/>
          <a:p>
            <a:r>
              <a:rPr lang="en-US" sz="3500">
                <a:solidFill>
                  <a:srgbClr val="FFFFFF"/>
                </a:solidFill>
              </a:rPr>
              <a:t>Officer Observations</a:t>
            </a:r>
          </a:p>
        </p:txBody>
      </p:sp>
      <p:sp>
        <p:nvSpPr>
          <p:cNvPr id="19459" name="Rectangle 3"/>
          <p:cNvSpPr>
            <a:spLocks noGrp="1" noChangeArrowheads="1"/>
          </p:cNvSpPr>
          <p:nvPr>
            <p:ph idx="1"/>
          </p:nvPr>
        </p:nvSpPr>
        <p:spPr>
          <a:xfrm>
            <a:off x="76201" y="1676399"/>
            <a:ext cx="8951884" cy="4543425"/>
          </a:xfrm>
        </p:spPr>
        <p:txBody>
          <a:bodyPr anchor="ctr">
            <a:noAutofit/>
          </a:bodyPr>
          <a:lstStyle/>
          <a:p>
            <a:r>
              <a:rPr lang="en-US" sz="2600" dirty="0"/>
              <a:t>Bottles in the car</a:t>
            </a:r>
          </a:p>
          <a:p>
            <a:pPr lvl="1"/>
            <a:r>
              <a:rPr lang="en-US" sz="2600" dirty="0"/>
              <a:t>Size, number of containers, what type of alcohol?</a:t>
            </a:r>
          </a:p>
          <a:p>
            <a:r>
              <a:rPr lang="en-US" sz="2600" dirty="0"/>
              <a:t> Drinking after driving</a:t>
            </a:r>
          </a:p>
          <a:p>
            <a:pPr lvl="1"/>
            <a:r>
              <a:rPr lang="en-US" sz="2600" dirty="0"/>
              <a:t>Look in trash and around house for possible sources of ethanol</a:t>
            </a:r>
          </a:p>
          <a:p>
            <a:r>
              <a:rPr lang="en-US" sz="2600" dirty="0"/>
              <a:t>Bad driving</a:t>
            </a:r>
          </a:p>
          <a:p>
            <a:r>
              <a:rPr lang="en-US" sz="2600" dirty="0"/>
              <a:t>Impairment level not consistent with alcohol level</a:t>
            </a:r>
          </a:p>
          <a:p>
            <a:r>
              <a:rPr lang="en-US" sz="2600" dirty="0"/>
              <a:t>Does person seem to have a marked increase in impairment while you are watching them?</a:t>
            </a:r>
          </a:p>
          <a:p>
            <a:pPr lvl="1"/>
            <a:r>
              <a:rPr lang="en-US" sz="2600" dirty="0"/>
              <a:t>This information is helpful with the “Big Gulp Defense”.</a:t>
            </a:r>
          </a:p>
          <a:p>
            <a:endParaRPr lang="en-US" sz="1800" dirty="0"/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FEA002D6-7DA0-A9DB-2B2E-2ED083354C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Issued and Approved by: 2025.10.01</a:t>
            </a:r>
          </a:p>
        </p:txBody>
      </p:sp>
    </p:spTree>
    <p:custDataLst>
      <p:tags r:id="rId1"/>
    </p:custData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72" name="Rectangle 71">
            <a:extLst>
              <a:ext uri="{FF2B5EF4-FFF2-40B4-BE49-F238E27FC236}">
                <a16:creationId xmlns:a16="http://schemas.microsoft.com/office/drawing/2014/main" id="{D1D34770-47A8-402C-AF23-2B653F2D88C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1713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>
          <a:xfrm>
            <a:off x="627509" y="424323"/>
            <a:ext cx="4501582" cy="1495425"/>
          </a:xfrm>
        </p:spPr>
        <p:txBody>
          <a:bodyPr>
            <a:normAutofit/>
          </a:bodyPr>
          <a:lstStyle/>
          <a:p>
            <a:r>
              <a:rPr lang="en-US" sz="3500" dirty="0"/>
              <a:t>Subject Admissions</a:t>
            </a:r>
          </a:p>
        </p:txBody>
      </p:sp>
      <p:sp useBgFill="1"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76200" y="1676400"/>
            <a:ext cx="5321093" cy="3881434"/>
          </a:xfrm>
        </p:spPr>
        <p:txBody>
          <a:bodyPr>
            <a:noAutofit/>
          </a:bodyPr>
          <a:lstStyle/>
          <a:p>
            <a:r>
              <a:rPr lang="en-US" dirty="0"/>
              <a:t>What did they say they had?</a:t>
            </a:r>
          </a:p>
          <a:p>
            <a:r>
              <a:rPr lang="en-US" dirty="0"/>
              <a:t>Pattern of drinking (social drinking, binge drinking)</a:t>
            </a:r>
          </a:p>
          <a:p>
            <a:r>
              <a:rPr lang="en-US" dirty="0"/>
              <a:t>How many drinks, what size, what type?  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	Classic: “I only had two.”</a:t>
            </a:r>
          </a:p>
          <a:p>
            <a:pPr marL="0" indent="0">
              <a:buNone/>
            </a:pPr>
            <a:endParaRPr lang="en-US" sz="2000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9E568D5-0AD1-4239-83A5-76DFB5DFA8C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2445" r="24616"/>
          <a:stretch/>
        </p:blipFill>
        <p:spPr>
          <a:xfrm>
            <a:off x="5399580" y="10"/>
            <a:ext cx="3744420" cy="6857990"/>
          </a:xfrm>
          <a:prstGeom prst="rect">
            <a:avLst/>
          </a:prstGeom>
          <a:effectLst/>
        </p:spPr>
      </p:pic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663387F7-A2A2-248D-7DCB-0C62053E20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233491" y="6416675"/>
            <a:ext cx="2895600" cy="365125"/>
          </a:xfrm>
        </p:spPr>
        <p:txBody>
          <a:bodyPr/>
          <a:lstStyle/>
          <a:p>
            <a:pPr>
              <a:defRPr/>
            </a:pPr>
            <a:r>
              <a:rPr lang="en-US"/>
              <a:t>Issued and Approved by: 2025.10.01</a:t>
            </a:r>
          </a:p>
        </p:txBody>
      </p:sp>
    </p:spTree>
    <p:custDataLst>
      <p:tags r:id="rId1"/>
    </p:custData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762000"/>
          </a:xfrm>
        </p:spPr>
        <p:txBody>
          <a:bodyPr/>
          <a:lstStyle/>
          <a:p>
            <a:r>
              <a:rPr lang="en-US" dirty="0"/>
              <a:t>Impairment By Ethanol – Part 1</a:t>
            </a:r>
          </a:p>
        </p:txBody>
      </p:sp>
      <p:pic>
        <p:nvPicPr>
          <p:cNvPr id="5122" name="Picture 2" descr="C:\Users\bmbarnett\Desktop\chart.jpg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" b="35999"/>
          <a:stretch/>
        </p:blipFill>
        <p:spPr bwMode="auto">
          <a:xfrm>
            <a:off x="858946" y="914400"/>
            <a:ext cx="7426107" cy="5676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7E5D195-9553-ADB4-D36B-21E69CFD69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248400" y="7937"/>
            <a:ext cx="2895600" cy="365125"/>
          </a:xfrm>
        </p:spPr>
        <p:txBody>
          <a:bodyPr/>
          <a:lstStyle/>
          <a:p>
            <a:pPr>
              <a:defRPr/>
            </a:pPr>
            <a:r>
              <a:rPr lang="en-US"/>
              <a:t>Issued and Approved by: 2025.10.01</a:t>
            </a:r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3750833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Impairment By Ethanol – Part 2</a:t>
            </a: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7250"/>
          <a:stretch/>
        </p:blipFill>
        <p:spPr bwMode="auto">
          <a:xfrm>
            <a:off x="812800" y="1277562"/>
            <a:ext cx="7617718" cy="11608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4010"/>
          <a:stretch/>
        </p:blipFill>
        <p:spPr bwMode="auto">
          <a:xfrm>
            <a:off x="812800" y="2438400"/>
            <a:ext cx="7617718" cy="3276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-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87250"/>
          <a:stretch/>
        </p:blipFill>
        <p:spPr bwMode="auto">
          <a:xfrm>
            <a:off x="774700" y="1277562"/>
            <a:ext cx="7617718" cy="11608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-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64010"/>
          <a:stretch/>
        </p:blipFill>
        <p:spPr bwMode="auto">
          <a:xfrm>
            <a:off x="774700" y="2438400"/>
            <a:ext cx="7617718" cy="3276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AF14540-2129-86FC-D5A1-135B9B68D0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Issued and Approved by: 2025.10.01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7004539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1B15ED52-F352-441B-82BF-E0EA34836D0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3B2E3793-BFE6-45A2-9B7B-E18844431C9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-1"/>
            <a:ext cx="9143997" cy="1590742"/>
          </a:xfrm>
          <a:prstGeom prst="rect">
            <a:avLst/>
          </a:prstGeom>
          <a:gradFill>
            <a:gsLst>
              <a:gs pos="0">
                <a:srgbClr val="000000"/>
              </a:gs>
              <a:gs pos="100000">
                <a:schemeClr val="accent1">
                  <a:lumMod val="75000"/>
                </a:schemeClr>
              </a:gs>
            </a:gsLst>
            <a:lin ang="8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C4C4868-CB8F-4AF9-9CDB-8108F2C19B6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-2" y="0"/>
            <a:ext cx="6086479" cy="1590742"/>
          </a:xfrm>
          <a:prstGeom prst="rect">
            <a:avLst/>
          </a:prstGeom>
          <a:gradFill>
            <a:gsLst>
              <a:gs pos="20000">
                <a:schemeClr val="accent1">
                  <a:alpha val="0"/>
                </a:schemeClr>
              </a:gs>
              <a:gs pos="100000">
                <a:schemeClr val="accent1">
                  <a:lumMod val="50000"/>
                  <a:alpha val="5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375E0459-6403-40CD-989D-56A4407CA12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6086474" y="-1"/>
            <a:ext cx="3057523" cy="1590742"/>
          </a:xfrm>
          <a:prstGeom prst="rect">
            <a:avLst/>
          </a:prstGeom>
          <a:gradFill>
            <a:gsLst>
              <a:gs pos="0">
                <a:schemeClr val="accent1">
                  <a:alpha val="66000"/>
                </a:schemeClr>
              </a:gs>
              <a:gs pos="100000">
                <a:srgbClr val="000000">
                  <a:alpha val="30000"/>
                </a:srgbClr>
              </a:gs>
            </a:gsLst>
            <a:lin ang="13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53E5B1A8-3AC9-4BD1-9BBC-78CA94F2D1B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44512" y="-1"/>
            <a:ext cx="8799485" cy="1597433"/>
          </a:xfrm>
          <a:prstGeom prst="rect">
            <a:avLst/>
          </a:prstGeom>
          <a:gradFill>
            <a:gsLst>
              <a:gs pos="50000">
                <a:srgbClr val="000000">
                  <a:alpha val="0"/>
                </a:srgbClr>
              </a:gs>
              <a:gs pos="99000">
                <a:schemeClr val="accent1">
                  <a:lumMod val="50000"/>
                  <a:alpha val="52000"/>
                </a:schemeClr>
              </a:gs>
            </a:gsLst>
            <a:lin ang="16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8699" y="294538"/>
            <a:ext cx="7421963" cy="1033669"/>
          </a:xfrm>
        </p:spPr>
        <p:txBody>
          <a:bodyPr>
            <a:normAutofit/>
          </a:bodyPr>
          <a:lstStyle/>
          <a:p>
            <a:r>
              <a:rPr lang="en-US" sz="4000" dirty="0">
                <a:solidFill>
                  <a:srgbClr val="FFFFFF"/>
                </a:solidFill>
              </a:rPr>
              <a:t>Driving-Related Impairment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25486" y="1923925"/>
            <a:ext cx="7293023" cy="3683358"/>
          </a:xfrm>
        </p:spPr>
        <p:txBody>
          <a:bodyPr anchor="ctr">
            <a:normAutofit lnSpcReduction="10000"/>
          </a:bodyPr>
          <a:lstStyle/>
          <a:p>
            <a:endParaRPr lang="en-US" sz="1700" dirty="0"/>
          </a:p>
          <a:p>
            <a:pPr marL="0" indent="0">
              <a:buNone/>
            </a:pPr>
            <a:r>
              <a:rPr lang="en-US" sz="4000" dirty="0"/>
              <a:t>Three Main Performance Areas Affected 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sz="4000" dirty="0"/>
              <a:t>Judgment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sz="4000" dirty="0"/>
              <a:t>Reaction Time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sz="4000" dirty="0"/>
              <a:t>Coordination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66CA550-D567-74DA-0FCF-212EA965C3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Issued and Approved by: 2025.10.01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2501889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tint val="95000"/>
            <a:satMod val="17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0824" y="1396289"/>
            <a:ext cx="3186754" cy="1325563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l">
              <a:lnSpc>
                <a:spcPct val="90000"/>
              </a:lnSpc>
            </a:pPr>
            <a:r>
              <a:rPr lang="en-US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Judgment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18973" y="2319265"/>
            <a:ext cx="4348842" cy="3833618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-228600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en-US" dirty="0"/>
              <a:t>A person’s ability to make sound decisions is impaired.</a:t>
            </a:r>
          </a:p>
          <a:p>
            <a:pPr indent="-228600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en-US" dirty="0"/>
              <a:t>“Can I make that red light?”</a:t>
            </a:r>
          </a:p>
          <a:p>
            <a:pPr indent="-228600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en-US" dirty="0"/>
              <a:t>“How fast can I take this curve when it’s icy?”</a:t>
            </a:r>
          </a:p>
          <a:p>
            <a:pPr indent="-228600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en-US" dirty="0"/>
              <a:t>“Do I have enough time to pull out before that oncoming vehicle?”</a:t>
            </a:r>
          </a:p>
        </p:txBody>
      </p:sp>
      <p:sp>
        <p:nvSpPr>
          <p:cNvPr id="72" name="Freeform: Shape 71">
            <a:extLst>
              <a:ext uri="{FF2B5EF4-FFF2-40B4-BE49-F238E27FC236}">
                <a16:creationId xmlns:a16="http://schemas.microsoft.com/office/drawing/2014/main" id="{A86541C6-61B1-4DAA-B57A-EAF3F24F049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3699982" y="1"/>
            <a:ext cx="4866342" cy="3036711"/>
          </a:xfrm>
          <a:custGeom>
            <a:avLst/>
            <a:gdLst>
              <a:gd name="connsiteX0" fmla="*/ 0 w 6488456"/>
              <a:gd name="connsiteY0" fmla="*/ 0 h 3036711"/>
              <a:gd name="connsiteX1" fmla="*/ 6488456 w 6488456"/>
              <a:gd name="connsiteY1" fmla="*/ 0 h 3036711"/>
              <a:gd name="connsiteX2" fmla="*/ 6482686 w 6488456"/>
              <a:gd name="connsiteY2" fmla="*/ 114279 h 3036711"/>
              <a:gd name="connsiteX3" fmla="*/ 3244228 w 6488456"/>
              <a:gd name="connsiteY3" fmla="*/ 3036711 h 3036711"/>
              <a:gd name="connsiteX4" fmla="*/ 5771 w 6488456"/>
              <a:gd name="connsiteY4" fmla="*/ 114279 h 30367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488456" h="3036711">
                <a:moveTo>
                  <a:pt x="0" y="0"/>
                </a:moveTo>
                <a:lnTo>
                  <a:pt x="6488456" y="0"/>
                </a:lnTo>
                <a:lnTo>
                  <a:pt x="6482686" y="114279"/>
                </a:lnTo>
                <a:cubicBezTo>
                  <a:pt x="6315984" y="1755766"/>
                  <a:pt x="4929697" y="3036711"/>
                  <a:pt x="3244228" y="3036711"/>
                </a:cubicBezTo>
                <a:cubicBezTo>
                  <a:pt x="1558760" y="3036711"/>
                  <a:pt x="172473" y="1755766"/>
                  <a:pt x="5771" y="114279"/>
                </a:cubicBezTo>
                <a:close/>
              </a:path>
            </a:pathLst>
          </a:custGeom>
          <a:solidFill>
            <a:schemeClr val="tx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6147" name="Picture 3" descr="C:\Users\bmbarnett\Desktop\imagesCAKUG0ZE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487"/>
          <a:stretch/>
        </p:blipFill>
        <p:spPr bwMode="auto">
          <a:xfrm>
            <a:off x="3857208" y="3"/>
            <a:ext cx="4551888" cy="2839783"/>
          </a:xfrm>
          <a:custGeom>
            <a:avLst/>
            <a:gdLst/>
            <a:ahLst/>
            <a:cxnLst/>
            <a:rect l="l" t="t" r="r" b="b"/>
            <a:pathLst>
              <a:path w="6069184" h="2839783">
                <a:moveTo>
                  <a:pt x="0" y="0"/>
                </a:moveTo>
                <a:lnTo>
                  <a:pt x="6069184" y="0"/>
                </a:lnTo>
                <a:lnTo>
                  <a:pt x="6063823" y="106160"/>
                </a:lnTo>
                <a:cubicBezTo>
                  <a:pt x="5907891" y="1641596"/>
                  <a:pt x="4611168" y="2839783"/>
                  <a:pt x="3034592" y="2839783"/>
                </a:cubicBezTo>
                <a:cubicBezTo>
                  <a:pt x="1458016" y="2839783"/>
                  <a:pt x="161292" y="1641596"/>
                  <a:pt x="5360" y="106160"/>
                </a:cubicBez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4" name="Freeform: Shape 73">
            <a:extLst>
              <a:ext uri="{FF2B5EF4-FFF2-40B4-BE49-F238E27FC236}">
                <a16:creationId xmlns:a16="http://schemas.microsoft.com/office/drawing/2014/main" id="{71750011-2006-46BB-AFDE-C6E46175233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5245491" y="2900758"/>
            <a:ext cx="3898509" cy="3957242"/>
          </a:xfrm>
          <a:custGeom>
            <a:avLst/>
            <a:gdLst>
              <a:gd name="connsiteX0" fmla="*/ 1942747 w 5198011"/>
              <a:gd name="connsiteY0" fmla="*/ 0 h 3957242"/>
              <a:gd name="connsiteX1" fmla="*/ 5198011 w 5198011"/>
              <a:gd name="connsiteY1" fmla="*/ 3255264 h 3957242"/>
              <a:gd name="connsiteX2" fmla="*/ 5131876 w 5198011"/>
              <a:gd name="connsiteY2" fmla="*/ 3911314 h 3957242"/>
              <a:gd name="connsiteX3" fmla="*/ 5120066 w 5198011"/>
              <a:gd name="connsiteY3" fmla="*/ 3957242 h 3957242"/>
              <a:gd name="connsiteX4" fmla="*/ 0 w 5198011"/>
              <a:gd name="connsiteY4" fmla="*/ 3957242 h 3957242"/>
              <a:gd name="connsiteX5" fmla="*/ 0 w 5198011"/>
              <a:gd name="connsiteY5" fmla="*/ 647700 h 3957242"/>
              <a:gd name="connsiteX6" fmla="*/ 122698 w 5198011"/>
              <a:gd name="connsiteY6" fmla="*/ 555948 h 3957242"/>
              <a:gd name="connsiteX7" fmla="*/ 1942747 w 5198011"/>
              <a:gd name="connsiteY7" fmla="*/ 0 h 39572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198011" h="3957242">
                <a:moveTo>
                  <a:pt x="1942747" y="0"/>
                </a:moveTo>
                <a:cubicBezTo>
                  <a:pt x="3740580" y="0"/>
                  <a:pt x="5198011" y="1457431"/>
                  <a:pt x="5198011" y="3255264"/>
                </a:cubicBezTo>
                <a:cubicBezTo>
                  <a:pt x="5198011" y="3479993"/>
                  <a:pt x="5175239" y="3699404"/>
                  <a:pt x="5131876" y="3911314"/>
                </a:cubicBezTo>
                <a:lnTo>
                  <a:pt x="5120066" y="3957242"/>
                </a:lnTo>
                <a:lnTo>
                  <a:pt x="0" y="3957242"/>
                </a:lnTo>
                <a:lnTo>
                  <a:pt x="0" y="647700"/>
                </a:lnTo>
                <a:lnTo>
                  <a:pt x="122698" y="555948"/>
                </a:lnTo>
                <a:cubicBezTo>
                  <a:pt x="642241" y="204951"/>
                  <a:pt x="1268560" y="0"/>
                  <a:pt x="1942747" y="0"/>
                </a:cubicBezTo>
                <a:close/>
              </a:path>
            </a:pathLst>
          </a:custGeom>
          <a:solidFill>
            <a:schemeClr val="tx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6146" name="Picture 2" descr="C:\Users\bmbarnett\Desktop\longer_yellow_light.JPG"/>
          <p:cNvPicPr>
            <a:picLocks noGrp="1" noChangeAspect="1" noChangeArrowheads="1"/>
          </p:cNvPicPr>
          <p:nvPr>
            <p:ph sz="half" idx="1"/>
          </p:nvPr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-5000" contrast="2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08" r="1582" b="3"/>
          <a:stretch/>
        </p:blipFill>
        <p:spPr bwMode="auto">
          <a:xfrm>
            <a:off x="5392940" y="3124784"/>
            <a:ext cx="3751061" cy="3733214"/>
          </a:xfrm>
          <a:custGeom>
            <a:avLst/>
            <a:gdLst/>
            <a:ahLst/>
            <a:cxnLst/>
            <a:rect l="l" t="t" r="r" b="b"/>
            <a:pathLst>
              <a:path w="5001415" h="3733214">
                <a:moveTo>
                  <a:pt x="3044952" y="0"/>
                </a:moveTo>
                <a:cubicBezTo>
                  <a:pt x="3780687" y="0"/>
                  <a:pt x="4455477" y="260939"/>
                  <a:pt x="4981824" y="695319"/>
                </a:cubicBezTo>
                <a:lnTo>
                  <a:pt x="5001415" y="713124"/>
                </a:lnTo>
                <a:lnTo>
                  <a:pt x="5001415" y="3733214"/>
                </a:lnTo>
                <a:lnTo>
                  <a:pt x="81043" y="3733214"/>
                </a:lnTo>
                <a:lnTo>
                  <a:pt x="61862" y="3658617"/>
                </a:lnTo>
                <a:cubicBezTo>
                  <a:pt x="21301" y="3460397"/>
                  <a:pt x="0" y="3255162"/>
                  <a:pt x="0" y="3044952"/>
                </a:cubicBezTo>
                <a:cubicBezTo>
                  <a:pt x="0" y="1363271"/>
                  <a:pt x="1363271" y="0"/>
                  <a:pt x="3044952" y="0"/>
                </a:cubicBez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17286A4-1320-BB84-2498-B56A73DF13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156560" y="6308342"/>
            <a:ext cx="2895600" cy="365125"/>
          </a:xfrm>
        </p:spPr>
        <p:txBody>
          <a:bodyPr/>
          <a:lstStyle/>
          <a:p>
            <a:pPr>
              <a:defRPr/>
            </a:pPr>
            <a:r>
              <a:rPr lang="en-US"/>
              <a:t>Issued and Approved by: 2025.10.01</a:t>
            </a:r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29422521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0759" y="3752849"/>
            <a:ext cx="2468166" cy="2452687"/>
          </a:xfrm>
        </p:spPr>
        <p:txBody>
          <a:bodyPr anchor="ctr">
            <a:normAutofit/>
          </a:bodyPr>
          <a:lstStyle/>
          <a:p>
            <a:r>
              <a:rPr lang="en-US" sz="3100"/>
              <a:t>Reaction Time</a:t>
            </a:r>
          </a:p>
        </p:txBody>
      </p:sp>
      <p:pic>
        <p:nvPicPr>
          <p:cNvPr id="7170" name="Picture 2" descr="C:\Users\bmbarnett\Desktop\moose2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1076" b="27902"/>
          <a:stretch/>
        </p:blipFill>
        <p:spPr bwMode="auto">
          <a:xfrm>
            <a:off x="20" y="10"/>
            <a:ext cx="9143980" cy="3710603"/>
          </a:xfrm>
          <a:custGeom>
            <a:avLst/>
            <a:gdLst/>
            <a:ahLst/>
            <a:cxnLst/>
            <a:rect l="l" t="t" r="r" b="b"/>
            <a:pathLst>
              <a:path w="12192000" h="3692092">
                <a:moveTo>
                  <a:pt x="0" y="0"/>
                </a:moveTo>
                <a:lnTo>
                  <a:pt x="12192000" y="0"/>
                </a:lnTo>
                <a:lnTo>
                  <a:pt x="12192000" y="3504824"/>
                </a:lnTo>
                <a:lnTo>
                  <a:pt x="12024691" y="3517794"/>
                </a:lnTo>
                <a:cubicBezTo>
                  <a:pt x="8077523" y="3783195"/>
                  <a:pt x="4094678" y="3026959"/>
                  <a:pt x="160485" y="3663863"/>
                </a:cubicBezTo>
                <a:lnTo>
                  <a:pt x="0" y="3692092"/>
                </a:ln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3167986" y="3752850"/>
            <a:ext cx="5614060" cy="2452687"/>
          </a:xfrm>
        </p:spPr>
        <p:txBody>
          <a:bodyPr anchor="ctr">
            <a:noAutofit/>
          </a:bodyPr>
          <a:lstStyle/>
          <a:p>
            <a:r>
              <a:rPr lang="en-US" dirty="0"/>
              <a:t>How quickly a person can react to an unexpected occurrence.  </a:t>
            </a:r>
          </a:p>
          <a:p>
            <a:r>
              <a:rPr lang="en-US" dirty="0"/>
              <a:t>Reaction time is increased (takes longer to react)</a:t>
            </a:r>
          </a:p>
          <a:p>
            <a:pPr marL="0" indent="0">
              <a:buNone/>
            </a:pPr>
            <a:endParaRPr lang="en-US" sz="2000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5081878-9BC3-6913-A7C6-4E29D6FB61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Issued and Approved by: 2025.10.01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54297017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71" name="Rectangle 70">
            <a:extLst>
              <a:ext uri="{FF2B5EF4-FFF2-40B4-BE49-F238E27FC236}">
                <a16:creationId xmlns:a16="http://schemas.microsoft.com/office/drawing/2014/main" id="{12609869-9E80-471B-A487-A53288E0E79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9213" y="82480"/>
            <a:ext cx="3992787" cy="863475"/>
          </a:xfrm>
        </p:spPr>
        <p:txBody>
          <a:bodyPr anchor="b">
            <a:normAutofit/>
          </a:bodyPr>
          <a:lstStyle/>
          <a:p>
            <a:r>
              <a:rPr lang="en-US" sz="4000" dirty="0"/>
              <a:t>Coordination</a:t>
            </a:r>
            <a:endParaRPr lang="en-US" sz="3500" dirty="0"/>
          </a:p>
        </p:txBody>
      </p:sp>
      <p:sp>
        <p:nvSpPr>
          <p:cNvPr id="73" name="Rectangle 72">
            <a:extLst>
              <a:ext uri="{FF2B5EF4-FFF2-40B4-BE49-F238E27FC236}">
                <a16:creationId xmlns:a16="http://schemas.microsoft.com/office/drawing/2014/main" id="{7004738A-9D34-43E8-97D2-CA0EED4F8BE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6092499" y="-5"/>
            <a:ext cx="3069391" cy="6858000"/>
          </a:xfrm>
          <a:prstGeom prst="rect">
            <a:avLst/>
          </a:prstGeom>
          <a:gradFill>
            <a:gsLst>
              <a:gs pos="8000">
                <a:srgbClr val="000000">
                  <a:alpha val="94000"/>
                </a:srgbClr>
              </a:gs>
              <a:gs pos="100000">
                <a:schemeClr val="accent1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7709" y="4848799"/>
            <a:ext cx="3986392" cy="3535083"/>
          </a:xfrm>
        </p:spPr>
        <p:txBody>
          <a:bodyPr anchor="t">
            <a:normAutofit/>
          </a:bodyPr>
          <a:lstStyle/>
          <a:p>
            <a:r>
              <a:rPr lang="en-US" sz="2400" dirty="0"/>
              <a:t>Ability to perform divided attention tasks is impaired.</a:t>
            </a:r>
          </a:p>
          <a:p>
            <a:pPr lvl="1"/>
            <a:r>
              <a:rPr lang="en-US" sz="2400" dirty="0"/>
              <a:t>Maintain lane</a:t>
            </a:r>
          </a:p>
          <a:p>
            <a:pPr lvl="1"/>
            <a:r>
              <a:rPr lang="en-US" sz="2400" dirty="0"/>
              <a:t>Check adjacent vehicles</a:t>
            </a:r>
          </a:p>
          <a:p>
            <a:pPr marL="0" indent="0">
              <a:buNone/>
            </a:pPr>
            <a:endParaRPr lang="en-US" sz="1700" dirty="0"/>
          </a:p>
          <a:p>
            <a:pPr marL="0" indent="0">
              <a:buNone/>
            </a:pPr>
            <a:endParaRPr lang="en-US" sz="1700" dirty="0"/>
          </a:p>
        </p:txBody>
      </p:sp>
      <p:sp>
        <p:nvSpPr>
          <p:cNvPr id="75" name="Rectangle 74">
            <a:extLst>
              <a:ext uri="{FF2B5EF4-FFF2-40B4-BE49-F238E27FC236}">
                <a16:creationId xmlns:a16="http://schemas.microsoft.com/office/drawing/2014/main" id="{B8B8D07F-F13E-443E-BA68-2D26672D76B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6092499" y="-2"/>
            <a:ext cx="3069391" cy="6400369"/>
          </a:xfrm>
          <a:prstGeom prst="rect">
            <a:avLst/>
          </a:prstGeom>
          <a:gradFill>
            <a:gsLst>
              <a:gs pos="31000">
                <a:schemeClr val="accent1">
                  <a:lumMod val="50000"/>
                  <a:alpha val="0"/>
                </a:schemeClr>
              </a:gs>
              <a:gs pos="100000">
                <a:schemeClr val="accent1">
                  <a:lumMod val="50000"/>
                  <a:alpha val="26000"/>
                </a:schemeClr>
              </a:gs>
            </a:gsLst>
            <a:lin ang="18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7" name="Rectangle 76">
            <a:extLst>
              <a:ext uri="{FF2B5EF4-FFF2-40B4-BE49-F238E27FC236}">
                <a16:creationId xmlns:a16="http://schemas.microsoft.com/office/drawing/2014/main" id="{2813A4FA-24A5-41ED-A534-3807D1B2F34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6092499" y="-22"/>
            <a:ext cx="3051501" cy="6400389"/>
          </a:xfrm>
          <a:prstGeom prst="rect">
            <a:avLst/>
          </a:prstGeom>
          <a:gradFill>
            <a:gsLst>
              <a:gs pos="0">
                <a:schemeClr val="accent1">
                  <a:alpha val="0"/>
                </a:schemeClr>
              </a:gs>
              <a:gs pos="72000">
                <a:srgbClr val="000000">
                  <a:alpha val="21000"/>
                </a:srgbClr>
              </a:gs>
            </a:gsLst>
            <a:lin ang="3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9" name="Rectangle 78">
            <a:extLst>
              <a:ext uri="{FF2B5EF4-FFF2-40B4-BE49-F238E27FC236}">
                <a16:creationId xmlns:a16="http://schemas.microsoft.com/office/drawing/2014/main" id="{C3944F27-CA70-4E84-A51A-E6BF8955897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6092499" y="-10"/>
            <a:ext cx="2708601" cy="6857997"/>
          </a:xfrm>
          <a:prstGeom prst="rect">
            <a:avLst/>
          </a:prstGeom>
          <a:gradFill>
            <a:gsLst>
              <a:gs pos="0">
                <a:schemeClr val="accent1">
                  <a:alpha val="0"/>
                </a:schemeClr>
              </a:gs>
              <a:gs pos="93000">
                <a:srgbClr val="000000">
                  <a:alpha val="29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D62EA20-735E-F272-78D6-188D6AEE93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850025" y="331656"/>
            <a:ext cx="2895600" cy="365125"/>
          </a:xfrm>
        </p:spPr>
        <p:txBody>
          <a:bodyPr/>
          <a:lstStyle/>
          <a:p>
            <a:pPr>
              <a:defRPr/>
            </a:pPr>
            <a:r>
              <a:rPr lang="en-US"/>
              <a:t>Issued and Approved by: 2025.10.01</a:t>
            </a:r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3364F0F-4989-CD3D-ED3A-2327D37D71B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48610" y="1118717"/>
            <a:ext cx="4846780" cy="3651484"/>
          </a:xfrm>
          <a:prstGeom prst="rect">
            <a:avLst/>
          </a:prstGeom>
        </p:spPr>
      </p:pic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163CABEE-CBE8-EAF5-CF8B-10668494F73A}"/>
              </a:ext>
            </a:extLst>
          </p:cNvPr>
          <p:cNvSpPr txBox="1">
            <a:spLocks/>
          </p:cNvSpPr>
          <p:nvPr/>
        </p:nvSpPr>
        <p:spPr bwMode="auto">
          <a:xfrm>
            <a:off x="4191000" y="4874484"/>
            <a:ext cx="3986392" cy="35350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 eaLnBrk="1" hangingPunct="1"/>
            <a:r>
              <a:rPr lang="en-US" sz="2400" dirty="0"/>
              <a:t>Maintain speed</a:t>
            </a:r>
          </a:p>
          <a:p>
            <a:pPr lvl="1" eaLnBrk="1" hangingPunct="1"/>
            <a:r>
              <a:rPr lang="en-US" sz="2400" dirty="0"/>
              <a:t>Know where you’re going</a:t>
            </a:r>
          </a:p>
          <a:p>
            <a:pPr lvl="1" eaLnBrk="1" hangingPunct="1"/>
            <a:r>
              <a:rPr lang="en-US" sz="2400" dirty="0"/>
              <a:t>Change radio</a:t>
            </a:r>
          </a:p>
          <a:p>
            <a:pPr marL="0" indent="0" eaLnBrk="1" hangingPunct="1">
              <a:buFont typeface="Arial" charset="0"/>
              <a:buNone/>
            </a:pPr>
            <a:endParaRPr lang="en-US" sz="1700" dirty="0"/>
          </a:p>
          <a:p>
            <a:pPr marL="0" indent="0" eaLnBrk="1" hangingPunct="1">
              <a:buFont typeface="Arial" charset="0"/>
              <a:buNone/>
            </a:pPr>
            <a:endParaRPr lang="en-US" sz="1700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1941184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/>
          <a:lstStyle/>
          <a:p>
            <a:r>
              <a:rPr lang="en-US" dirty="0"/>
              <a:t>Ethanol	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066800"/>
            <a:ext cx="8229600" cy="1676400"/>
          </a:xfrm>
        </p:spPr>
        <p:txBody>
          <a:bodyPr/>
          <a:lstStyle/>
          <a:p>
            <a:r>
              <a:rPr lang="en-US" sz="3600" dirty="0"/>
              <a:t>Small, polar molecule </a:t>
            </a:r>
          </a:p>
          <a:p>
            <a:r>
              <a:rPr lang="en-US" sz="3600" dirty="0"/>
              <a:t>Easily passes through cell membranes </a:t>
            </a:r>
          </a:p>
        </p:txBody>
      </p:sp>
      <p:pic>
        <p:nvPicPr>
          <p:cNvPr id="5124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  <a14:imgEffect>
                      <a14:brightnessContrast bright="-9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1631" y="2590800"/>
            <a:ext cx="5562600" cy="25987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125" name="TextBox 1"/>
          <p:cNvSpPr txBox="1">
            <a:spLocks noChangeArrowheads="1"/>
          </p:cNvSpPr>
          <p:nvPr/>
        </p:nvSpPr>
        <p:spPr bwMode="auto">
          <a:xfrm>
            <a:off x="501445" y="5334000"/>
            <a:ext cx="807720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800" dirty="0">
                <a:latin typeface="+mn-lt"/>
              </a:rPr>
              <a:t>Forms hydrogen bonds with water (surface tension)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800" dirty="0">
                <a:latin typeface="+mn-lt"/>
              </a:rPr>
              <a:t>This makes it </a:t>
            </a:r>
            <a:r>
              <a:rPr lang="en-US" sz="2800" b="1" dirty="0">
                <a:latin typeface="+mn-lt"/>
              </a:rPr>
              <a:t>very</a:t>
            </a:r>
            <a:r>
              <a:rPr lang="en-US" sz="2800" dirty="0">
                <a:latin typeface="+mn-lt"/>
              </a:rPr>
              <a:t> soluble in water or “water loving”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D5180AA5-ABDA-8F3C-76F0-7431747360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Issued and Approved by: 2025.10.01</a:t>
            </a:r>
          </a:p>
        </p:txBody>
      </p:sp>
    </p:spTree>
    <p:custDataLst>
      <p:tags r:id="rId1"/>
    </p:custData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72" name="Rectangle 71">
            <a:extLst>
              <a:ext uri="{FF2B5EF4-FFF2-40B4-BE49-F238E27FC236}">
                <a16:creationId xmlns:a16="http://schemas.microsoft.com/office/drawing/2014/main" id="{907EF6B7-1338-4443-8C46-6A318D952DF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286" y="0"/>
            <a:ext cx="9141714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4" name="Freeform: Shape 73">
            <a:extLst>
              <a:ext uri="{FF2B5EF4-FFF2-40B4-BE49-F238E27FC236}">
                <a16:creationId xmlns:a16="http://schemas.microsoft.com/office/drawing/2014/main" id="{DAAE4CDD-124C-4DCF-9584-B6033B545DD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3125454" cy="6858000"/>
          </a:xfrm>
          <a:custGeom>
            <a:avLst/>
            <a:gdLst>
              <a:gd name="connsiteX0" fmla="*/ 0 w 4167271"/>
              <a:gd name="connsiteY0" fmla="*/ 0 h 6858000"/>
              <a:gd name="connsiteX1" fmla="*/ 2259550 w 4167271"/>
              <a:gd name="connsiteY1" fmla="*/ 0 h 6858000"/>
              <a:gd name="connsiteX2" fmla="*/ 2387803 w 4167271"/>
              <a:gd name="connsiteY2" fmla="*/ 82222 h 6858000"/>
              <a:gd name="connsiteX3" fmla="*/ 4167271 w 4167271"/>
              <a:gd name="connsiteY3" fmla="*/ 3429000 h 6858000"/>
              <a:gd name="connsiteX4" fmla="*/ 2387803 w 4167271"/>
              <a:gd name="connsiteY4" fmla="*/ 6775779 h 6858000"/>
              <a:gd name="connsiteX5" fmla="*/ 2259550 w 4167271"/>
              <a:gd name="connsiteY5" fmla="*/ 6858000 h 6858000"/>
              <a:gd name="connsiteX6" fmla="*/ 0 w 4167271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167271" h="6858000">
                <a:moveTo>
                  <a:pt x="0" y="0"/>
                </a:moveTo>
                <a:lnTo>
                  <a:pt x="2259550" y="0"/>
                </a:lnTo>
                <a:lnTo>
                  <a:pt x="2387803" y="82222"/>
                </a:lnTo>
                <a:cubicBezTo>
                  <a:pt x="3461407" y="807534"/>
                  <a:pt x="4167271" y="2035835"/>
                  <a:pt x="4167271" y="3429000"/>
                </a:cubicBezTo>
                <a:cubicBezTo>
                  <a:pt x="4167271" y="4822165"/>
                  <a:pt x="3461407" y="6050467"/>
                  <a:pt x="2387803" y="6775779"/>
                </a:cubicBezTo>
                <a:lnTo>
                  <a:pt x="225955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>
          <a:xfrm>
            <a:off x="515125" y="1153572"/>
            <a:ext cx="2400300" cy="4461163"/>
          </a:xfrm>
        </p:spPr>
        <p:txBody>
          <a:bodyPr>
            <a:normAutofit/>
          </a:bodyPr>
          <a:lstStyle/>
          <a:p>
            <a:r>
              <a:rPr lang="en-US">
                <a:solidFill>
                  <a:srgbClr val="FFFFFF"/>
                </a:solidFill>
              </a:rPr>
              <a:t>Tolerance</a:t>
            </a:r>
          </a:p>
        </p:txBody>
      </p:sp>
      <p:sp>
        <p:nvSpPr>
          <p:cNvPr id="76" name="Arc 75">
            <a:extLst>
              <a:ext uri="{FF2B5EF4-FFF2-40B4-BE49-F238E27FC236}">
                <a16:creationId xmlns:a16="http://schemas.microsoft.com/office/drawing/2014/main" id="{081E4A58-353D-44AE-B2FC-2A74E2E400F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V="1">
            <a:off x="5662801" y="2455479"/>
            <a:ext cx="3062575" cy="4083433"/>
          </a:xfrm>
          <a:prstGeom prst="arc">
            <a:avLst/>
          </a:prstGeom>
          <a:ln w="127000" cap="rnd">
            <a:solidFill>
              <a:schemeClr val="accent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1507" name="Rectangle 3"/>
          <p:cNvSpPr>
            <a:spLocks noGrp="1" noChangeArrowheads="1"/>
          </p:cNvSpPr>
          <p:nvPr>
            <p:ph idx="1"/>
          </p:nvPr>
        </p:nvSpPr>
        <p:spPr>
          <a:xfrm>
            <a:off x="2971800" y="591344"/>
            <a:ext cx="5753576" cy="5585619"/>
          </a:xfrm>
        </p:spPr>
        <p:txBody>
          <a:bodyPr anchor="ctr">
            <a:normAutofit/>
          </a:bodyPr>
          <a:lstStyle/>
          <a:p>
            <a:pPr>
              <a:lnSpc>
                <a:spcPct val="90000"/>
              </a:lnSpc>
            </a:pPr>
            <a:r>
              <a:rPr lang="en-US" sz="2400" dirty="0"/>
              <a:t>What about tolerance?</a:t>
            </a:r>
          </a:p>
          <a:p>
            <a:pPr lvl="1">
              <a:lnSpc>
                <a:spcPct val="90000"/>
              </a:lnSpc>
            </a:pPr>
            <a:r>
              <a:rPr lang="en-US" sz="2400" u="sng" dirty="0"/>
              <a:t>All people</a:t>
            </a:r>
            <a:r>
              <a:rPr lang="en-US" sz="2400" dirty="0"/>
              <a:t> are too impaired to operate a motor vehicle at 0.08 g/100 mL blood or 0.08 g/210 L breath (AS 28.35.033).</a:t>
            </a:r>
          </a:p>
          <a:p>
            <a:pPr lvl="1">
              <a:lnSpc>
                <a:spcPct val="90000"/>
              </a:lnSpc>
            </a:pPr>
            <a:r>
              <a:rPr lang="en-US" sz="2400" i="1" dirty="0"/>
              <a:t>Some people may be affected by much lower concentrations of alcohol.</a:t>
            </a:r>
          </a:p>
          <a:p>
            <a:pPr lvl="1">
              <a:lnSpc>
                <a:spcPct val="90000"/>
              </a:lnSpc>
            </a:pPr>
            <a:r>
              <a:rPr lang="en-US" sz="2400" dirty="0"/>
              <a:t>People may display signs of impairment differently. </a:t>
            </a:r>
          </a:p>
          <a:p>
            <a:pPr lvl="2">
              <a:lnSpc>
                <a:spcPct val="90000"/>
              </a:lnSpc>
            </a:pPr>
            <a:r>
              <a:rPr lang="en-US" dirty="0"/>
              <a:t>Novice drinker vs. practiced</a:t>
            </a:r>
          </a:p>
          <a:p>
            <a:pPr lvl="2">
              <a:lnSpc>
                <a:spcPct val="90000"/>
              </a:lnSpc>
            </a:pPr>
            <a:r>
              <a:rPr lang="en-US" dirty="0"/>
              <a:t>How much practice with the activity they’re trying to perform?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DB813ABD-2FCA-B770-05FC-227A50D9F5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Issued and Approved by: 2025.10.01</a:t>
            </a:r>
          </a:p>
        </p:txBody>
      </p:sp>
    </p:spTree>
    <p:custDataLst>
      <p:tags r:id="rId1"/>
    </p:custData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36" name="Rectangle 135">
            <a:extLst>
              <a:ext uri="{FF2B5EF4-FFF2-40B4-BE49-F238E27FC236}">
                <a16:creationId xmlns:a16="http://schemas.microsoft.com/office/drawing/2014/main" id="{907EF6B7-1338-4443-8C46-6A318D952DF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286" y="0"/>
            <a:ext cx="9141714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8" name="Freeform: Shape 137">
            <a:extLst>
              <a:ext uri="{FF2B5EF4-FFF2-40B4-BE49-F238E27FC236}">
                <a16:creationId xmlns:a16="http://schemas.microsoft.com/office/drawing/2014/main" id="{DAAE4CDD-124C-4DCF-9584-B6033B545DD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3125454" cy="6858000"/>
          </a:xfrm>
          <a:custGeom>
            <a:avLst/>
            <a:gdLst>
              <a:gd name="connsiteX0" fmla="*/ 0 w 4167271"/>
              <a:gd name="connsiteY0" fmla="*/ 0 h 6858000"/>
              <a:gd name="connsiteX1" fmla="*/ 2259550 w 4167271"/>
              <a:gd name="connsiteY1" fmla="*/ 0 h 6858000"/>
              <a:gd name="connsiteX2" fmla="*/ 2387803 w 4167271"/>
              <a:gd name="connsiteY2" fmla="*/ 82222 h 6858000"/>
              <a:gd name="connsiteX3" fmla="*/ 4167271 w 4167271"/>
              <a:gd name="connsiteY3" fmla="*/ 3429000 h 6858000"/>
              <a:gd name="connsiteX4" fmla="*/ 2387803 w 4167271"/>
              <a:gd name="connsiteY4" fmla="*/ 6775779 h 6858000"/>
              <a:gd name="connsiteX5" fmla="*/ 2259550 w 4167271"/>
              <a:gd name="connsiteY5" fmla="*/ 6858000 h 6858000"/>
              <a:gd name="connsiteX6" fmla="*/ 0 w 4167271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167271" h="6858000">
                <a:moveTo>
                  <a:pt x="0" y="0"/>
                </a:moveTo>
                <a:lnTo>
                  <a:pt x="2259550" y="0"/>
                </a:lnTo>
                <a:lnTo>
                  <a:pt x="2387803" y="82222"/>
                </a:lnTo>
                <a:cubicBezTo>
                  <a:pt x="3461407" y="807534"/>
                  <a:pt x="4167271" y="2035835"/>
                  <a:pt x="4167271" y="3429000"/>
                </a:cubicBezTo>
                <a:cubicBezTo>
                  <a:pt x="4167271" y="4822165"/>
                  <a:pt x="3461407" y="6050467"/>
                  <a:pt x="2387803" y="6775779"/>
                </a:cubicBezTo>
                <a:lnTo>
                  <a:pt x="225955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>
          <a:xfrm>
            <a:off x="515125" y="1153572"/>
            <a:ext cx="2400300" cy="4461163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rgbClr val="FFFFFF"/>
                </a:solidFill>
              </a:rPr>
              <a:t>Where does 0.08 come from?</a:t>
            </a:r>
          </a:p>
        </p:txBody>
      </p:sp>
      <p:sp>
        <p:nvSpPr>
          <p:cNvPr id="140" name="Arc 139">
            <a:extLst>
              <a:ext uri="{FF2B5EF4-FFF2-40B4-BE49-F238E27FC236}">
                <a16:creationId xmlns:a16="http://schemas.microsoft.com/office/drawing/2014/main" id="{081E4A58-353D-44AE-B2FC-2A74E2E400F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V="1">
            <a:off x="5662801" y="2455479"/>
            <a:ext cx="3062575" cy="4083433"/>
          </a:xfrm>
          <a:prstGeom prst="arc">
            <a:avLst/>
          </a:prstGeom>
          <a:ln w="127000" cap="rnd">
            <a:solidFill>
              <a:schemeClr val="accent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9699" name="Rectangle 3"/>
          <p:cNvSpPr>
            <a:spLocks noGrp="1" noChangeArrowheads="1"/>
          </p:cNvSpPr>
          <p:nvPr>
            <p:ph idx="1"/>
          </p:nvPr>
        </p:nvSpPr>
        <p:spPr>
          <a:xfrm>
            <a:off x="3124200" y="591344"/>
            <a:ext cx="5715000" cy="5585619"/>
          </a:xfrm>
        </p:spPr>
        <p:txBody>
          <a:bodyPr rtlCol="0" anchor="ctr">
            <a:normAutofit/>
          </a:bodyPr>
          <a:lstStyle/>
          <a:p>
            <a:pPr fontAlgn="auto">
              <a:lnSpc>
                <a:spcPct val="90000"/>
              </a:lnSpc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800" dirty="0"/>
              <a:t>Grand Rapids Study is a well-known scientific study</a:t>
            </a:r>
          </a:p>
          <a:p>
            <a:pPr fontAlgn="auto">
              <a:lnSpc>
                <a:spcPct val="90000"/>
              </a:lnSpc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800" dirty="0"/>
              <a:t>Other studies have supported the findings of the Grand Rapids Study:</a:t>
            </a:r>
          </a:p>
          <a:p>
            <a:pPr lvl="1" fontAlgn="auto">
              <a:lnSpc>
                <a:spcPct val="90000"/>
              </a:lnSpc>
              <a:spcAft>
                <a:spcPts val="0"/>
              </a:spcAft>
              <a:buFont typeface="Arial" pitchFamily="34" charset="0"/>
              <a:buChar char="–"/>
              <a:defRPr/>
            </a:pPr>
            <a:r>
              <a:rPr lang="en-US" dirty="0"/>
              <a:t>2005 Long Beach, CA &amp; Ft. Lauderdale, FL (epidemiological study similar to Grand Rapids)</a:t>
            </a:r>
          </a:p>
          <a:p>
            <a:pPr lvl="2" fontAlgn="auto">
              <a:lnSpc>
                <a:spcPct val="90000"/>
              </a:lnSpc>
              <a:spcAft>
                <a:spcPts val="0"/>
              </a:spcAft>
              <a:defRPr/>
            </a:pPr>
            <a:r>
              <a:rPr lang="en-US" sz="2800" dirty="0"/>
              <a:t>Incidence, distribution, and control of diseases</a:t>
            </a:r>
          </a:p>
          <a:p>
            <a:pPr lvl="1" fontAlgn="auto">
              <a:lnSpc>
                <a:spcPct val="90000"/>
              </a:lnSpc>
              <a:spcAft>
                <a:spcPts val="0"/>
              </a:spcAft>
              <a:buFont typeface="Arial" pitchFamily="34" charset="0"/>
              <a:buChar char="–"/>
              <a:defRPr/>
            </a:pPr>
            <a:r>
              <a:rPr lang="en-US" dirty="0"/>
              <a:t>2000 Southern California Research Institute (controlled laboratory studies)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0A733CC2-9E0F-C6B9-7F2C-65704D9B2F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Issued and Approved by: 2025.10.01</a:t>
            </a:r>
          </a:p>
        </p:txBody>
      </p:sp>
    </p:spTree>
    <p:custDataLst>
      <p:tags r:id="rId1"/>
    </p:custData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38254"/>
            <a:ext cx="8229600" cy="1143000"/>
          </a:xfrm>
        </p:spPr>
        <p:txBody>
          <a:bodyPr/>
          <a:lstStyle/>
          <a:p>
            <a:r>
              <a:rPr lang="en-US" dirty="0"/>
              <a:t>How Were These Studies Performed?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81200"/>
            <a:ext cx="8229600" cy="4525963"/>
          </a:xfrm>
        </p:spPr>
        <p:txBody>
          <a:bodyPr/>
          <a:lstStyle/>
          <a:p>
            <a:r>
              <a:rPr lang="en-US" dirty="0"/>
              <a:t>Compared </a:t>
            </a:r>
            <a:r>
              <a:rPr lang="en-US" b="1" dirty="0"/>
              <a:t>relative</a:t>
            </a:r>
            <a:r>
              <a:rPr lang="en-US" dirty="0"/>
              <a:t> crash risk with blood or breath alcohol levels.</a:t>
            </a:r>
          </a:p>
          <a:p>
            <a:pPr marL="0" indent="0">
              <a:buNone/>
            </a:pPr>
            <a:endParaRPr lang="en-US" dirty="0"/>
          </a:p>
          <a:p>
            <a:pPr marL="0" indent="0" algn="ctr">
              <a:buNone/>
            </a:pPr>
            <a:r>
              <a:rPr lang="en-US" dirty="0">
                <a:solidFill>
                  <a:srgbClr val="FFFF00"/>
                </a:solidFill>
              </a:rPr>
              <a:t>In other words: </a:t>
            </a:r>
          </a:p>
          <a:p>
            <a:pPr marL="0" indent="0" algn="ctr">
              <a:buNone/>
            </a:pPr>
            <a:r>
              <a:rPr lang="en-US" dirty="0">
                <a:solidFill>
                  <a:srgbClr val="FFFF00"/>
                </a:solidFill>
              </a:rPr>
              <a:t>How much </a:t>
            </a:r>
            <a:r>
              <a:rPr lang="en-US" u="sng" dirty="0">
                <a:solidFill>
                  <a:srgbClr val="FFFF00"/>
                </a:solidFill>
              </a:rPr>
              <a:t>more</a:t>
            </a:r>
            <a:r>
              <a:rPr lang="en-US" dirty="0">
                <a:solidFill>
                  <a:srgbClr val="FFFF00"/>
                </a:solidFill>
              </a:rPr>
              <a:t> likely are you to cause a crash at a higher BAC?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83A338B-F5FF-E8A1-4933-26B578113B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Issued and Approved by: 2025.10.01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13893089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+mn-lt"/>
              </a:rPr>
              <a:t>Relative Crash Risk Calculation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Box 3"/>
              <p:cNvSpPr txBox="1"/>
              <p:nvPr/>
            </p:nvSpPr>
            <p:spPr>
              <a:xfrm>
                <a:off x="533400" y="1828801"/>
                <a:ext cx="8077200" cy="20465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200" b="1" i="1" smtClean="0">
                          <a:latin typeface="Cambria Math" panose="02040503050406030204" pitchFamily="18" charset="0"/>
                        </a:rPr>
                        <m:t>𝑹𝒆𝒍𝒂𝒕𝒊𝒗𝒆</m:t>
                      </m:r>
                      <m:r>
                        <a:rPr lang="en-US" sz="3200" b="1" i="1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US" sz="3200" b="1" i="1" smtClean="0">
                          <a:latin typeface="Cambria Math" panose="02040503050406030204" pitchFamily="18" charset="0"/>
                        </a:rPr>
                        <m:t>𝑪𝒓𝒂𝒔𝒉</m:t>
                      </m:r>
                      <m:r>
                        <a:rPr lang="en-US" sz="3200" b="1" i="1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US" sz="3200" b="1" i="1" smtClean="0">
                          <a:latin typeface="Cambria Math" panose="02040503050406030204" pitchFamily="18" charset="0"/>
                        </a:rPr>
                        <m:t>𝑹𝒊𝒔𝒌</m:t>
                      </m:r>
                      <m:r>
                        <a:rPr lang="en-US" sz="3200" b="1" i="1" smtClean="0">
                          <a:latin typeface="Cambria Math" panose="02040503050406030204" pitchFamily="18" charset="0"/>
                        </a:rPr>
                        <m:t>= </m:t>
                      </m:r>
                      <m:f>
                        <m:fPr>
                          <m:ctrlPr>
                            <a:rPr lang="en-US" sz="3200" b="1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US" sz="3200" b="1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d>
                                <m:dPr>
                                  <m:ctrlPr>
                                    <a:rPr lang="en-US" sz="3200" b="1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f>
                                    <m:fPr>
                                      <m:ctrlPr>
                                        <a:rPr lang="en-US" sz="3200" b="1" i="1" smtClean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fPr>
                                    <m:num>
                                      <m:sSub>
                                        <m:sSubPr>
                                          <m:ctrlPr>
                                            <a:rPr lang="en-US" sz="3200" b="1" i="1" smtClean="0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en-US" sz="3200" b="1" i="1" smtClean="0">
                                              <a:latin typeface="Cambria Math" panose="02040503050406030204" pitchFamily="18" charset="0"/>
                                            </a:rPr>
                                            <m:t>𝑵</m:t>
                                          </m:r>
                                        </m:e>
                                        <m:sub>
                                          <m:r>
                                            <a:rPr lang="en-US" sz="3200" b="1" i="1" smtClean="0">
                                              <a:latin typeface="Cambria Math" panose="02040503050406030204" pitchFamily="18" charset="0"/>
                                            </a:rPr>
                                            <m:t>𝒄𝒓𝒂𝒔𝒉</m:t>
                                          </m:r>
                                        </m:sub>
                                      </m:sSub>
                                    </m:num>
                                    <m:den>
                                      <m:sSub>
                                        <m:sSubPr>
                                          <m:ctrlPr>
                                            <a:rPr lang="en-US" sz="3200" b="1" i="1" smtClean="0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en-US" sz="3200" b="1" i="1" smtClean="0">
                                              <a:latin typeface="Cambria Math" panose="02040503050406030204" pitchFamily="18" charset="0"/>
                                            </a:rPr>
                                            <m:t>𝑵</m:t>
                                          </m:r>
                                        </m:e>
                                        <m:sub>
                                          <m:r>
                                            <a:rPr lang="en-US" sz="3200" b="1" i="1" smtClean="0">
                                              <a:latin typeface="Cambria Math" panose="02040503050406030204" pitchFamily="18" charset="0"/>
                                            </a:rPr>
                                            <m:t>𝒄𝒐𝒏𝒕𝒓𝒐𝒍</m:t>
                                          </m:r>
                                        </m:sub>
                                      </m:sSub>
                                    </m:den>
                                  </m:f>
                                </m:e>
                              </m:d>
                            </m:e>
                            <m:sub>
                              <m:r>
                                <a:rPr lang="en-US" sz="3200" b="1" i="1" smtClean="0">
                                  <a:latin typeface="Cambria Math" panose="02040503050406030204" pitchFamily="18" charset="0"/>
                                </a:rPr>
                                <m:t>𝑩𝑨𝑪</m:t>
                              </m:r>
                              <m:r>
                                <a:rPr lang="en-US" sz="3200" b="1" i="1" smtClean="0">
                                  <a:latin typeface="Cambria Math" panose="02040503050406030204" pitchFamily="18" charset="0"/>
                                </a:rPr>
                                <m:t>=</m:t>
                              </m:r>
                              <m:r>
                                <a:rPr lang="en-US" sz="3200" b="1" i="1" smtClean="0">
                                  <a:latin typeface="Cambria Math" panose="02040503050406030204" pitchFamily="18" charset="0"/>
                                </a:rPr>
                                <m:t>𝒙</m:t>
                              </m:r>
                            </m:sub>
                          </m:sSub>
                        </m:num>
                        <m:den>
                          <m:sSub>
                            <m:sSubPr>
                              <m:ctrlPr>
                                <a:rPr lang="en-US" sz="3200" b="1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d>
                                <m:dPr>
                                  <m:ctrlPr>
                                    <a:rPr lang="en-US" sz="3200" b="1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f>
                                    <m:fPr>
                                      <m:ctrlPr>
                                        <a:rPr lang="en-US" sz="3200" b="1" i="1" smtClean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fPr>
                                    <m:num>
                                      <m:sSub>
                                        <m:sSubPr>
                                          <m:ctrlPr>
                                            <a:rPr lang="en-US" sz="3200" b="1" i="1" smtClean="0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en-US" sz="3200" b="1" i="1" smtClean="0">
                                              <a:latin typeface="Cambria Math" panose="02040503050406030204" pitchFamily="18" charset="0"/>
                                            </a:rPr>
                                            <m:t>𝑵</m:t>
                                          </m:r>
                                        </m:e>
                                        <m:sub>
                                          <m:r>
                                            <a:rPr lang="en-US" sz="3200" b="1" i="1" smtClean="0">
                                              <a:latin typeface="Cambria Math" panose="02040503050406030204" pitchFamily="18" charset="0"/>
                                            </a:rPr>
                                            <m:t>𝒄𝒓𝒂𝒔𝒉</m:t>
                                          </m:r>
                                        </m:sub>
                                      </m:sSub>
                                    </m:num>
                                    <m:den>
                                      <m:sSub>
                                        <m:sSubPr>
                                          <m:ctrlPr>
                                            <a:rPr lang="en-US" sz="3200" b="1" i="1" smtClean="0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en-US" sz="3200" b="1" i="1" smtClean="0">
                                              <a:latin typeface="Cambria Math" panose="02040503050406030204" pitchFamily="18" charset="0"/>
                                            </a:rPr>
                                            <m:t>𝑵</m:t>
                                          </m:r>
                                        </m:e>
                                        <m:sub>
                                          <m:r>
                                            <a:rPr lang="en-US" sz="3200" b="1" i="1" smtClean="0">
                                              <a:latin typeface="Cambria Math" panose="02040503050406030204" pitchFamily="18" charset="0"/>
                                            </a:rPr>
                                            <m:t>𝒄𝒐𝒏𝒕𝒓𝒐𝒍</m:t>
                                          </m:r>
                                        </m:sub>
                                      </m:sSub>
                                    </m:den>
                                  </m:f>
                                </m:e>
                              </m:d>
                            </m:e>
                            <m:sub>
                              <m:r>
                                <a:rPr lang="en-US" sz="3200" b="1" i="1" smtClean="0">
                                  <a:latin typeface="Cambria Math" panose="02040503050406030204" pitchFamily="18" charset="0"/>
                                </a:rPr>
                                <m:t>𝑩𝑨𝑪</m:t>
                              </m:r>
                              <m:r>
                                <a:rPr lang="en-US" sz="3200" b="1" i="1" smtClean="0">
                                  <a:latin typeface="Cambria Math" panose="02040503050406030204" pitchFamily="18" charset="0"/>
                                </a:rPr>
                                <m:t>=</m:t>
                              </m:r>
                              <m:r>
                                <a:rPr lang="en-US" sz="3200" b="1" i="1" smtClean="0">
                                  <a:latin typeface="Cambria Math" panose="02040503050406030204" pitchFamily="18" charset="0"/>
                                </a:rPr>
                                <m:t>𝟎</m:t>
                              </m:r>
                            </m:sub>
                          </m:sSub>
                        </m:den>
                      </m:f>
                    </m:oMath>
                  </m:oMathPara>
                </a14:m>
                <a:endParaRPr lang="en-US" sz="3200" b="1" dirty="0">
                  <a:latin typeface="+mn-lt"/>
                </a:endParaRPr>
              </a:p>
            </p:txBody>
          </p:sp>
        </mc:Choice>
        <mc:Fallback xmlns="">
          <p:sp>
            <p:nvSpPr>
              <p:cNvPr id="4" name="TextBox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3400" y="1828801"/>
                <a:ext cx="8077200" cy="2046586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TextBox 2"/>
          <p:cNvSpPr txBox="1"/>
          <p:nvPr/>
        </p:nvSpPr>
        <p:spPr>
          <a:xfrm>
            <a:off x="381000" y="4572000"/>
            <a:ext cx="82296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latin typeface="+mn-lt"/>
              </a:rPr>
              <a:t>Example: </a:t>
            </a:r>
            <a:r>
              <a:rPr lang="en-US" sz="2400" dirty="0">
                <a:latin typeface="+mn-lt"/>
              </a:rPr>
              <a:t>What are the odds of a person getting in an accident at a 0.100 </a:t>
            </a:r>
            <a:r>
              <a:rPr lang="en-US" sz="2400" dirty="0" err="1">
                <a:latin typeface="+mn-lt"/>
              </a:rPr>
              <a:t>BrAC</a:t>
            </a:r>
            <a:r>
              <a:rPr lang="en-US" sz="2400" dirty="0">
                <a:latin typeface="+mn-lt"/>
              </a:rPr>
              <a:t> compared to the odds of a person getting in an accident with no alcohol in their system?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54264B2-80F1-0DDE-EF8B-EC83FDCF96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>
                <a:latin typeface="+mn-lt"/>
              </a:rPr>
              <a:t>Issued and Approved by: 2025.10.01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3642792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1B15ED52-F352-441B-82BF-E0EA34836D0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3B2E3793-BFE6-45A2-9B7B-E18844431C9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-1"/>
            <a:ext cx="9143997" cy="1590742"/>
          </a:xfrm>
          <a:prstGeom prst="rect">
            <a:avLst/>
          </a:prstGeom>
          <a:gradFill>
            <a:gsLst>
              <a:gs pos="0">
                <a:srgbClr val="000000"/>
              </a:gs>
              <a:gs pos="100000">
                <a:schemeClr val="accent1">
                  <a:lumMod val="75000"/>
                </a:schemeClr>
              </a:gs>
            </a:gsLst>
            <a:lin ang="8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C4C4868-CB8F-4AF9-9CDB-8108F2C19B6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-2" y="0"/>
            <a:ext cx="6086479" cy="1590742"/>
          </a:xfrm>
          <a:prstGeom prst="rect">
            <a:avLst/>
          </a:prstGeom>
          <a:gradFill>
            <a:gsLst>
              <a:gs pos="20000">
                <a:schemeClr val="accent1">
                  <a:alpha val="0"/>
                </a:schemeClr>
              </a:gs>
              <a:gs pos="100000">
                <a:schemeClr val="accent1">
                  <a:lumMod val="50000"/>
                  <a:alpha val="5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375E0459-6403-40CD-989D-56A4407CA12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6086474" y="-1"/>
            <a:ext cx="3057523" cy="1590742"/>
          </a:xfrm>
          <a:prstGeom prst="rect">
            <a:avLst/>
          </a:prstGeom>
          <a:gradFill>
            <a:gsLst>
              <a:gs pos="0">
                <a:schemeClr val="accent1">
                  <a:alpha val="66000"/>
                </a:schemeClr>
              </a:gs>
              <a:gs pos="100000">
                <a:srgbClr val="000000">
                  <a:alpha val="30000"/>
                </a:srgbClr>
              </a:gs>
            </a:gsLst>
            <a:lin ang="13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53E5B1A8-3AC9-4BD1-9BBC-78CA94F2D1B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44512" y="-1"/>
            <a:ext cx="8799485" cy="1597433"/>
          </a:xfrm>
          <a:prstGeom prst="rect">
            <a:avLst/>
          </a:prstGeom>
          <a:gradFill>
            <a:gsLst>
              <a:gs pos="50000">
                <a:srgbClr val="000000">
                  <a:alpha val="0"/>
                </a:srgbClr>
              </a:gs>
              <a:gs pos="99000">
                <a:schemeClr val="accent1">
                  <a:lumMod val="50000"/>
                  <a:alpha val="52000"/>
                </a:schemeClr>
              </a:gs>
            </a:gsLst>
            <a:lin ang="16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8699" y="294538"/>
            <a:ext cx="7421963" cy="1033669"/>
          </a:xfrm>
        </p:spPr>
        <p:txBody>
          <a:bodyPr>
            <a:normAutofit/>
          </a:bodyPr>
          <a:lstStyle/>
          <a:p>
            <a:r>
              <a:rPr lang="en-US" sz="3500" dirty="0">
                <a:solidFill>
                  <a:srgbClr val="FFFFFF"/>
                </a:solidFill>
              </a:rPr>
              <a:t>Grand Rapids Results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4512" y="2318197"/>
            <a:ext cx="8342287" cy="3683358"/>
          </a:xfrm>
        </p:spPr>
        <p:txBody>
          <a:bodyPr anchor="ctr">
            <a:normAutofit/>
          </a:bodyPr>
          <a:lstStyle/>
          <a:p>
            <a:pPr marL="0" indent="0">
              <a:buNone/>
            </a:pPr>
            <a:r>
              <a:rPr lang="en-US" sz="2800" dirty="0"/>
              <a:t>At 0.08, a person’s BAC outweighs all other risk factors assessed in the study in the likelihood of causing a vehicle accident.</a:t>
            </a:r>
          </a:p>
          <a:p>
            <a:endParaRPr lang="en-US" sz="2800" dirty="0"/>
          </a:p>
          <a:p>
            <a:pPr marL="0" indent="0">
              <a:buNone/>
            </a:pPr>
            <a:r>
              <a:rPr lang="en-US" sz="2800" dirty="0"/>
              <a:t>In other words:</a:t>
            </a:r>
          </a:p>
          <a:p>
            <a:pPr marL="0" indent="0">
              <a:buNone/>
            </a:pPr>
            <a:r>
              <a:rPr lang="en-US" sz="2800" dirty="0"/>
              <a:t>At or above 0.08, BAC becomes the best way to </a:t>
            </a:r>
            <a:r>
              <a:rPr lang="en-US" sz="2800" u="sng" dirty="0"/>
              <a:t>predict</a:t>
            </a:r>
            <a:r>
              <a:rPr lang="en-US" sz="2800" dirty="0"/>
              <a:t> if a person will cause an accident.</a:t>
            </a:r>
          </a:p>
          <a:p>
            <a:endParaRPr lang="en-US" sz="2800" dirty="0"/>
          </a:p>
          <a:p>
            <a:pPr marL="0" indent="0">
              <a:buNone/>
            </a:pPr>
            <a:endParaRPr lang="en-US" sz="1700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CFEAC21-F257-6BCD-0F7A-BDA2E11FF3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Issued and Approved by: 2025.10.01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87338931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A8384FB5-9ADC-4DDC-881B-597D56F5B15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91E5A9A7-95C6-4F4F-B00E-C82E07FE62E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922632" y="1922631"/>
            <a:ext cx="6875818" cy="3030558"/>
          </a:xfrm>
          <a:prstGeom prst="rect">
            <a:avLst/>
          </a:prstGeom>
          <a:gradFill>
            <a:gsLst>
              <a:gs pos="0">
                <a:srgbClr val="000000"/>
              </a:gs>
              <a:gs pos="100000">
                <a:schemeClr val="accent1">
                  <a:lumMod val="75000"/>
                </a:schemeClr>
              </a:gs>
            </a:gsLst>
            <a:lin ang="18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D07DD2DE-F619-49DD-B5E7-03A290FF4ED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>
            <a:off x="-663321" y="3165298"/>
            <a:ext cx="4355594" cy="3028952"/>
          </a:xfrm>
          <a:prstGeom prst="rect">
            <a:avLst/>
          </a:prstGeom>
          <a:gradFill>
            <a:gsLst>
              <a:gs pos="0">
                <a:schemeClr val="accent1">
                  <a:alpha val="50000"/>
                </a:schemeClr>
              </a:gs>
              <a:gs pos="100000">
                <a:schemeClr val="accent1">
                  <a:lumMod val="50000"/>
                  <a:alpha val="0"/>
                </a:schemeClr>
              </a:gs>
            </a:gsLst>
            <a:lin ang="11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85149191-5F60-4A28-AAFF-039F96B0F3E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 flipH="1">
            <a:off x="-1742858" y="2085760"/>
            <a:ext cx="6857572" cy="2686051"/>
          </a:xfrm>
          <a:prstGeom prst="rect">
            <a:avLst/>
          </a:prstGeom>
          <a:gradFill>
            <a:gsLst>
              <a:gs pos="0">
                <a:srgbClr val="000000">
                  <a:alpha val="59000"/>
                </a:srgbClr>
              </a:gs>
              <a:gs pos="69000">
                <a:schemeClr val="accent1">
                  <a:alpha val="0"/>
                </a:schemeClr>
              </a:gs>
            </a:gsLst>
            <a:lin ang="13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F8260ED5-17F7-4158-B241-D51DD4CF1B7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6097846">
            <a:off x="-1161554" y="1712395"/>
            <a:ext cx="4808302" cy="3066500"/>
          </a:xfrm>
          <a:custGeom>
            <a:avLst/>
            <a:gdLst>
              <a:gd name="connsiteX0" fmla="*/ 48844 w 4808302"/>
              <a:gd name="connsiteY0" fmla="*/ 2888671 h 4088666"/>
              <a:gd name="connsiteX1" fmla="*/ 0 w 4808302"/>
              <a:gd name="connsiteY1" fmla="*/ 2404151 h 4088666"/>
              <a:gd name="connsiteX2" fmla="*/ 2404151 w 4808302"/>
              <a:gd name="connsiteY2" fmla="*/ 0 h 4088666"/>
              <a:gd name="connsiteX3" fmla="*/ 4808302 w 4808302"/>
              <a:gd name="connsiteY3" fmla="*/ 2404151 h 4088666"/>
              <a:gd name="connsiteX4" fmla="*/ 4700216 w 4808302"/>
              <a:gd name="connsiteY4" fmla="*/ 3119072 h 4088666"/>
              <a:gd name="connsiteX5" fmla="*/ 4643143 w 4808302"/>
              <a:gd name="connsiteY5" fmla="*/ 3275009 h 4088666"/>
              <a:gd name="connsiteX6" fmla="*/ 690093 w 4808302"/>
              <a:gd name="connsiteY6" fmla="*/ 4088666 h 4088666"/>
              <a:gd name="connsiteX7" fmla="*/ 548991 w 4808302"/>
              <a:gd name="connsiteY7" fmla="*/ 3933414 h 4088666"/>
              <a:gd name="connsiteX8" fmla="*/ 48844 w 4808302"/>
              <a:gd name="connsiteY8" fmla="*/ 2888671 h 40886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808302" h="4088666">
                <a:moveTo>
                  <a:pt x="48844" y="2888671"/>
                </a:moveTo>
                <a:cubicBezTo>
                  <a:pt x="16818" y="2732167"/>
                  <a:pt x="0" y="2570123"/>
                  <a:pt x="0" y="2404151"/>
                </a:cubicBezTo>
                <a:cubicBezTo>
                  <a:pt x="0" y="1076375"/>
                  <a:pt x="1076375" y="0"/>
                  <a:pt x="2404151" y="0"/>
                </a:cubicBezTo>
                <a:cubicBezTo>
                  <a:pt x="3731927" y="0"/>
                  <a:pt x="4808302" y="1076375"/>
                  <a:pt x="4808302" y="2404151"/>
                </a:cubicBezTo>
                <a:cubicBezTo>
                  <a:pt x="4808302" y="2653109"/>
                  <a:pt x="4770461" y="2893229"/>
                  <a:pt x="4700216" y="3119072"/>
                </a:cubicBezTo>
                <a:lnTo>
                  <a:pt x="4643143" y="3275009"/>
                </a:lnTo>
                <a:lnTo>
                  <a:pt x="690093" y="4088666"/>
                </a:lnTo>
                <a:lnTo>
                  <a:pt x="548991" y="3933414"/>
                </a:lnTo>
                <a:cubicBezTo>
                  <a:pt x="304015" y="3636572"/>
                  <a:pt x="128908" y="3279932"/>
                  <a:pt x="48844" y="2888671"/>
                </a:cubicBezTo>
                <a:close/>
              </a:path>
            </a:pathLst>
          </a:custGeom>
          <a:gradFill>
            <a:gsLst>
              <a:gs pos="39000">
                <a:schemeClr val="accent1">
                  <a:lumMod val="60000"/>
                  <a:lumOff val="40000"/>
                  <a:alpha val="0"/>
                </a:schemeClr>
              </a:gs>
              <a:gs pos="100000">
                <a:schemeClr val="accent1">
                  <a:lumMod val="75000"/>
                  <a:alpha val="26000"/>
                </a:schemeClr>
              </a:gs>
            </a:gsLst>
            <a:lin ang="18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495030" y="2767106"/>
            <a:ext cx="2160621" cy="3071906"/>
          </a:xfrm>
        </p:spPr>
        <p:txBody>
          <a:bodyPr vert="horz" lIns="91440" tIns="45720" rIns="91440" bIns="45720" rtlCol="0" anchor="t">
            <a:normAutofit/>
          </a:bodyPr>
          <a:lstStyle/>
          <a:p>
            <a:pPr algn="l">
              <a:lnSpc>
                <a:spcPct val="90000"/>
              </a:lnSpc>
            </a:pPr>
            <a:r>
              <a:rPr lang="en-US" sz="3200" kern="120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Exponential Increase</a:t>
            </a:r>
          </a:p>
        </p:txBody>
      </p:sp>
      <p:pic>
        <p:nvPicPr>
          <p:cNvPr id="4" name="Picture 7" descr="BACGraph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77000"/>
                    </a14:imgEffect>
                    <a14:imgEffect>
                      <a14:brightnessContrast bright="17000" contrast="-1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990" t="1826" r="1990" b="1598"/>
          <a:stretch/>
        </p:blipFill>
        <p:spPr bwMode="auto">
          <a:xfrm>
            <a:off x="3220064" y="302658"/>
            <a:ext cx="5695335" cy="62800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574D8C20-DF94-E9EC-9186-E6DC23D1F5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27540" y="6374470"/>
            <a:ext cx="2895600" cy="365125"/>
          </a:xfrm>
        </p:spPr>
        <p:txBody>
          <a:bodyPr/>
          <a:lstStyle/>
          <a:p>
            <a:pPr>
              <a:defRPr/>
            </a:pPr>
            <a:r>
              <a:rPr lang="en-US"/>
              <a:t>Issued and Approved by: 2025.10.01</a:t>
            </a:r>
            <a:endParaRPr lang="en-US" dirty="0"/>
          </a:p>
        </p:txBody>
      </p:sp>
      <p:cxnSp>
        <p:nvCxnSpPr>
          <p:cNvPr id="6" name="Straight Arrow Connector 5">
            <a:extLst>
              <a:ext uri="{FF2B5EF4-FFF2-40B4-BE49-F238E27FC236}">
                <a16:creationId xmlns:a16="http://schemas.microsoft.com/office/drawing/2014/main" id="{90EDDB98-7DC1-7549-4665-CDF2B988F553}"/>
              </a:ext>
            </a:extLst>
          </p:cNvPr>
          <p:cNvCxnSpPr/>
          <p:nvPr/>
        </p:nvCxnSpPr>
        <p:spPr>
          <a:xfrm flipV="1">
            <a:off x="5181600" y="5410200"/>
            <a:ext cx="609600" cy="304800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D6F01EC1-3B94-A83E-67A6-EA06D32BA39D}"/>
              </a:ext>
            </a:extLst>
          </p:cNvPr>
          <p:cNvCxnSpPr>
            <a:cxnSpLocks/>
          </p:cNvCxnSpPr>
          <p:nvPr/>
        </p:nvCxnSpPr>
        <p:spPr>
          <a:xfrm flipV="1">
            <a:off x="5830529" y="4419600"/>
            <a:ext cx="722671" cy="914400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C96A06D9-F0C0-A72B-3613-C5B95751F987}"/>
              </a:ext>
            </a:extLst>
          </p:cNvPr>
          <p:cNvCxnSpPr>
            <a:cxnSpLocks/>
          </p:cNvCxnSpPr>
          <p:nvPr/>
        </p:nvCxnSpPr>
        <p:spPr>
          <a:xfrm flipV="1">
            <a:off x="6617110" y="2667000"/>
            <a:ext cx="469490" cy="1636059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4107718004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6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260626"/>
            <a:ext cx="5867400" cy="62925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6324600" y="2209800"/>
            <a:ext cx="281940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Blomberg et al., Crash Risk of Alcohol Involved Driving: A Case-Control Study, Final Report September 2005.</a:t>
            </a:r>
          </a:p>
          <a:p>
            <a:endParaRPr lang="en-US" sz="1600" dirty="0"/>
          </a:p>
          <a:p>
            <a:endParaRPr lang="en-US" sz="1600" dirty="0"/>
          </a:p>
          <a:p>
            <a:pPr algn="ctr"/>
            <a:r>
              <a:rPr lang="en-US" sz="2400" dirty="0"/>
              <a:t>From 0.08 to 0.16…</a:t>
            </a:r>
          </a:p>
          <a:p>
            <a:pPr algn="ctr"/>
            <a:r>
              <a:rPr lang="en-US" sz="2400" dirty="0"/>
              <a:t>2x BAC = 11x Risk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99C58D33-EC1B-49EB-B69D-409AC9D714AC}"/>
              </a:ext>
            </a:extLst>
          </p:cNvPr>
          <p:cNvSpPr/>
          <p:nvPr/>
        </p:nvSpPr>
        <p:spPr>
          <a:xfrm>
            <a:off x="533400" y="2895600"/>
            <a:ext cx="3980046" cy="18528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3B4C3F3E-AED9-47EE-882C-4306484F457B}"/>
              </a:ext>
            </a:extLst>
          </p:cNvPr>
          <p:cNvSpPr/>
          <p:nvPr/>
        </p:nvSpPr>
        <p:spPr>
          <a:xfrm>
            <a:off x="543428" y="4343400"/>
            <a:ext cx="3970018" cy="18528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B88CF5A-5EE0-B9C1-EB16-DA9DD9B7EE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248400" y="6232249"/>
            <a:ext cx="2895600" cy="365125"/>
          </a:xfrm>
        </p:spPr>
        <p:txBody>
          <a:bodyPr/>
          <a:lstStyle/>
          <a:p>
            <a:pPr>
              <a:defRPr/>
            </a:pPr>
            <a:r>
              <a:rPr lang="en-US"/>
              <a:t>Issued and Approved by: 2025.10.01</a:t>
            </a:r>
            <a:endParaRPr lang="en-US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C04C6D8D-EED6-BC1E-02D3-76B05BE8AD8B}"/>
              </a:ext>
            </a:extLst>
          </p:cNvPr>
          <p:cNvSpPr/>
          <p:nvPr/>
        </p:nvSpPr>
        <p:spPr>
          <a:xfrm>
            <a:off x="3505200" y="762000"/>
            <a:ext cx="1008246" cy="542607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23989981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Down Arrow 7">
            <a:extLst>
              <a:ext uri="{FF2B5EF4-FFF2-40B4-BE49-F238E27FC236}">
                <a16:creationId xmlns:a16="http://schemas.microsoft.com/office/drawing/2014/main" id="{D4771268-CB57-404A-9271-370EB28F609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>
            <a:off x="183356" y="1928731"/>
            <a:ext cx="3333749" cy="2624327"/>
          </a:xfrm>
          <a:prstGeom prst="downArrow">
            <a:avLst>
              <a:gd name="adj1" fmla="val 100000"/>
              <a:gd name="adj2" fmla="val 15788"/>
            </a:avLst>
          </a:prstGeom>
          <a:solidFill>
            <a:srgbClr val="404040"/>
          </a:solidFill>
          <a:ln w="539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609600" y="1967266"/>
            <a:ext cx="2209799" cy="2547257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rmAutofit fontScale="92500"/>
          </a:bodyPr>
          <a:lstStyle/>
          <a:p>
            <a:pPr algn="ctr" eaLnBrk="1" hangingPunct="1">
              <a:lnSpc>
                <a:spcPct val="90000"/>
              </a:lnSpc>
              <a:spcAft>
                <a:spcPts val="600"/>
              </a:spcAft>
            </a:pPr>
            <a:r>
              <a:rPr lang="en-US" sz="2400" kern="120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Blomberg et al., Crash Risk of Alcohol Involved Driving: A Case-Control Study, Final Report September 2005.</a:t>
            </a:r>
          </a:p>
        </p:txBody>
      </p:sp>
      <p:pic>
        <p:nvPicPr>
          <p:cNvPr id="52226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44000"/>
                    </a14:imgEffect>
                    <a14:imgEffect>
                      <a14:brightnessContrast bright="-4000" contrast="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265" t="2928" r="14307" b="3394"/>
          <a:stretch/>
        </p:blipFill>
        <p:spPr bwMode="auto">
          <a:xfrm>
            <a:off x="3302508" y="966197"/>
            <a:ext cx="5434583" cy="49256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384691C5-778D-8C4D-C323-632220A3AA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Issued and Approved by: 2025.10.01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87080651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72" name="Rectangle 71">
            <a:extLst>
              <a:ext uri="{FF2B5EF4-FFF2-40B4-BE49-F238E27FC236}">
                <a16:creationId xmlns:a16="http://schemas.microsoft.com/office/drawing/2014/main" id="{DEE2AD96-B495-4E06-9291-B71706F728C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4" name="Rectangle 73">
            <a:extLst>
              <a:ext uri="{FF2B5EF4-FFF2-40B4-BE49-F238E27FC236}">
                <a16:creationId xmlns:a16="http://schemas.microsoft.com/office/drawing/2014/main" id="{53CF6D67-C5A8-4ADD-9E8E-1E38CA1D316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336136" y="1336710"/>
            <a:ext cx="6858000" cy="4184580"/>
          </a:xfrm>
          <a:prstGeom prst="rect">
            <a:avLst/>
          </a:prstGeom>
          <a:gradFill>
            <a:gsLst>
              <a:gs pos="8000">
                <a:srgbClr val="000000"/>
              </a:gs>
              <a:gs pos="100000">
                <a:schemeClr val="accent1">
                  <a:lumMod val="75000"/>
                </a:schemeClr>
              </a:gs>
            </a:gsLst>
            <a:lin ang="3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6" name="Rectangle 75">
            <a:extLst>
              <a:ext uri="{FF2B5EF4-FFF2-40B4-BE49-F238E27FC236}">
                <a16:creationId xmlns:a16="http://schemas.microsoft.com/office/drawing/2014/main" id="{86909FA0-B515-4681-B7A8-FA281D133B9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088181" y="1092216"/>
            <a:ext cx="6346209" cy="4182060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99000">
                <a:schemeClr val="accent1">
                  <a:alpha val="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8" name="Rectangle 77">
            <a:extLst>
              <a:ext uri="{FF2B5EF4-FFF2-40B4-BE49-F238E27FC236}">
                <a16:creationId xmlns:a16="http://schemas.microsoft.com/office/drawing/2014/main" id="{21C9FE86-FCC3-4A31-AA1C-C882262B7FE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833933" y="3515977"/>
            <a:ext cx="2501979" cy="4182060"/>
          </a:xfrm>
          <a:prstGeom prst="rect">
            <a:avLst/>
          </a:prstGeom>
          <a:gradFill>
            <a:gsLst>
              <a:gs pos="2000">
                <a:schemeClr val="accent1">
                  <a:alpha val="29000"/>
                </a:schemeClr>
              </a:gs>
              <a:gs pos="100000">
                <a:srgbClr val="000000">
                  <a:alpha val="30000"/>
                </a:srgbClr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0" name="Rectangle 79">
            <a:extLst>
              <a:ext uri="{FF2B5EF4-FFF2-40B4-BE49-F238E27FC236}">
                <a16:creationId xmlns:a16="http://schemas.microsoft.com/office/drawing/2014/main" id="{7D96243B-ECED-4B71-8E06-AE9A285EAD2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176002" y="1496845"/>
            <a:ext cx="6858001" cy="3864309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99000">
                <a:schemeClr val="accent1">
                  <a:alpha val="11000"/>
                </a:schemeClr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2" name="Oval 81">
            <a:extLst>
              <a:ext uri="{FF2B5EF4-FFF2-40B4-BE49-F238E27FC236}">
                <a16:creationId xmlns:a16="http://schemas.microsoft.com/office/drawing/2014/main" id="{A09989E4-EFDC-4A90-A633-E0525FB4139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6097846">
            <a:off x="74277" y="1668285"/>
            <a:ext cx="4318303" cy="3238727"/>
          </a:xfrm>
          <a:prstGeom prst="ellipse">
            <a:avLst/>
          </a:prstGeom>
          <a:gradFill>
            <a:gsLst>
              <a:gs pos="39000">
                <a:schemeClr val="accent1">
                  <a:alpha val="0"/>
                </a:schemeClr>
              </a:gs>
              <a:gs pos="100000">
                <a:schemeClr val="accent1">
                  <a:lumMod val="60000"/>
                  <a:lumOff val="40000"/>
                  <a:alpha val="15000"/>
                </a:schemeClr>
              </a:gs>
            </a:gsLst>
            <a:lin ang="17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>
          <a:xfrm>
            <a:off x="619797" y="586855"/>
            <a:ext cx="3172575" cy="3387497"/>
          </a:xfrm>
        </p:spPr>
        <p:txBody>
          <a:bodyPr anchor="b">
            <a:normAutofit/>
          </a:bodyPr>
          <a:lstStyle/>
          <a:p>
            <a:r>
              <a:rPr lang="en-US" sz="3500" dirty="0">
                <a:solidFill>
                  <a:srgbClr val="FFFFFF"/>
                </a:solidFill>
              </a:rPr>
              <a:t>Analysis of Ethanol Levels	</a:t>
            </a:r>
          </a:p>
        </p:txBody>
      </p:sp>
      <p:sp>
        <p:nvSpPr>
          <p:cNvPr id="22531" name="Rectangle 3"/>
          <p:cNvSpPr>
            <a:spLocks noGrp="1" noChangeArrowheads="1"/>
          </p:cNvSpPr>
          <p:nvPr>
            <p:ph idx="1"/>
          </p:nvPr>
        </p:nvSpPr>
        <p:spPr>
          <a:xfrm>
            <a:off x="4284776" y="304800"/>
            <a:ext cx="4647203" cy="6051551"/>
          </a:xfrm>
        </p:spPr>
        <p:txBody>
          <a:bodyPr anchor="ctr">
            <a:normAutofit/>
          </a:bodyPr>
          <a:lstStyle/>
          <a:p>
            <a:r>
              <a:rPr lang="en-US" sz="2400" dirty="0"/>
              <a:t>Ethanol can be analyzed in almost any body fluid because it goes where water goes…</a:t>
            </a:r>
          </a:p>
          <a:p>
            <a:pPr lvl="1"/>
            <a:r>
              <a:rPr lang="en-US" sz="2400" dirty="0"/>
              <a:t>Blood	- Vitreous humor</a:t>
            </a:r>
          </a:p>
          <a:p>
            <a:pPr lvl="1"/>
            <a:r>
              <a:rPr lang="en-US" sz="2400" dirty="0"/>
              <a:t>Urine	- Spinal fluid</a:t>
            </a:r>
          </a:p>
          <a:p>
            <a:r>
              <a:rPr lang="en-US" sz="2400" dirty="0"/>
              <a:t>Forensic alcohol samples are generally </a:t>
            </a:r>
            <a:r>
              <a:rPr lang="en-US" sz="2400" b="1" dirty="0"/>
              <a:t>whole blood </a:t>
            </a:r>
            <a:r>
              <a:rPr lang="en-US" sz="2400" dirty="0"/>
              <a:t>collected in grey top tubes</a:t>
            </a:r>
          </a:p>
          <a:p>
            <a:r>
              <a:rPr lang="en-US" sz="2400" dirty="0"/>
              <a:t>Headspace analysis – Heat sample, sample gas above the liquid, analyze for ethanol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947CC866-2052-8A36-4A93-FCD2AA9E59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Issued and Approved by: 2025.10.01</a:t>
            </a:r>
          </a:p>
        </p:txBody>
      </p:sp>
    </p:spTree>
    <p:custDataLst>
      <p:tags r:id="rId1"/>
    </p:custData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BACC6370-2D7E-4714-9D71-7542949D7D5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256B2C21-A230-48C0-8DF1-C46611373C4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914813" y="1914812"/>
            <a:ext cx="6858000" cy="3028377"/>
          </a:xfrm>
          <a:prstGeom prst="rect">
            <a:avLst/>
          </a:prstGeom>
          <a:gradFill>
            <a:gsLst>
              <a:gs pos="8000">
                <a:srgbClr val="000000"/>
              </a:gs>
              <a:gs pos="100000">
                <a:schemeClr val="accent1">
                  <a:lumMod val="75000"/>
                </a:schemeClr>
              </a:gs>
            </a:gsLst>
            <a:lin ang="3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3847E18C-932D-4C95-AABA-FEC7C9499AD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914814" y="1924949"/>
            <a:ext cx="6857999" cy="3028379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99000">
                <a:schemeClr val="accent1">
                  <a:alpha val="46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3150CB11-0C61-439E-910F-5787759E72A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263195" y="4092815"/>
            <a:ext cx="2501979" cy="3028381"/>
          </a:xfrm>
          <a:prstGeom prst="rect">
            <a:avLst/>
          </a:prstGeom>
          <a:gradFill>
            <a:gsLst>
              <a:gs pos="2000">
                <a:schemeClr val="accent1">
                  <a:alpha val="29000"/>
                </a:schemeClr>
              </a:gs>
              <a:gs pos="100000">
                <a:srgbClr val="000000">
                  <a:alpha val="30000"/>
                </a:srgbClr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" name="Freeform: Shape 16">
            <a:extLst>
              <a:ext uri="{FF2B5EF4-FFF2-40B4-BE49-F238E27FC236}">
                <a16:creationId xmlns:a16="http://schemas.microsoft.com/office/drawing/2014/main" id="{43F8A58B-5155-44CE-A5FF-7647B47D0A7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0635413">
            <a:off x="-376302" y="969718"/>
            <a:ext cx="2925267" cy="4178958"/>
          </a:xfrm>
          <a:custGeom>
            <a:avLst/>
            <a:gdLst>
              <a:gd name="connsiteX0" fmla="*/ 2432225 w 3900357"/>
              <a:gd name="connsiteY0" fmla="*/ 93939 h 4178958"/>
              <a:gd name="connsiteX1" fmla="*/ 3900357 w 3900357"/>
              <a:gd name="connsiteY1" fmla="*/ 2089479 h 4178958"/>
              <a:gd name="connsiteX2" fmla="*/ 1810878 w 3900357"/>
              <a:gd name="connsiteY2" fmla="*/ 4178958 h 4178958"/>
              <a:gd name="connsiteX3" fmla="*/ 78249 w 3900357"/>
              <a:gd name="connsiteY3" fmla="*/ 3257727 h 4178958"/>
              <a:gd name="connsiteX4" fmla="*/ 0 w 3900357"/>
              <a:gd name="connsiteY4" fmla="*/ 3128923 h 4178958"/>
              <a:gd name="connsiteX5" fmla="*/ 831324 w 3900357"/>
              <a:gd name="connsiteY5" fmla="*/ 244281 h 4178958"/>
              <a:gd name="connsiteX6" fmla="*/ 997559 w 3900357"/>
              <a:gd name="connsiteY6" fmla="*/ 164202 h 4178958"/>
              <a:gd name="connsiteX7" fmla="*/ 1810878 w 3900357"/>
              <a:gd name="connsiteY7" fmla="*/ 0 h 4178958"/>
              <a:gd name="connsiteX8" fmla="*/ 2432225 w 3900357"/>
              <a:gd name="connsiteY8" fmla="*/ 93939 h 41789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900357" h="4178958">
                <a:moveTo>
                  <a:pt x="2432225" y="93939"/>
                </a:moveTo>
                <a:cubicBezTo>
                  <a:pt x="3282786" y="358491"/>
                  <a:pt x="3900357" y="1151865"/>
                  <a:pt x="3900357" y="2089479"/>
                </a:cubicBezTo>
                <a:cubicBezTo>
                  <a:pt x="3900357" y="3243466"/>
                  <a:pt x="2964865" y="4178958"/>
                  <a:pt x="1810878" y="4178958"/>
                </a:cubicBezTo>
                <a:cubicBezTo>
                  <a:pt x="1089636" y="4178958"/>
                  <a:pt x="453744" y="3813531"/>
                  <a:pt x="78249" y="3257727"/>
                </a:cubicBezTo>
                <a:lnTo>
                  <a:pt x="0" y="3128923"/>
                </a:lnTo>
                <a:lnTo>
                  <a:pt x="831324" y="244281"/>
                </a:lnTo>
                <a:lnTo>
                  <a:pt x="997559" y="164202"/>
                </a:lnTo>
                <a:cubicBezTo>
                  <a:pt x="1247540" y="58468"/>
                  <a:pt x="1522381" y="0"/>
                  <a:pt x="1810878" y="0"/>
                </a:cubicBezTo>
                <a:cubicBezTo>
                  <a:pt x="2027251" y="0"/>
                  <a:pt x="2235942" y="32888"/>
                  <a:pt x="2432225" y="93939"/>
                </a:cubicBezTo>
                <a:close/>
              </a:path>
            </a:pathLst>
          </a:custGeom>
          <a:gradFill>
            <a:gsLst>
              <a:gs pos="29000">
                <a:srgbClr val="000000">
                  <a:alpha val="0"/>
                </a:srgbClr>
              </a:gs>
              <a:gs pos="100000">
                <a:schemeClr val="accent1">
                  <a:alpha val="43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443F2ACA-E6D6-4028-82DD-F03C262D5DE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914822" y="1914808"/>
            <a:ext cx="6858003" cy="3028376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99000">
                <a:schemeClr val="accent1">
                  <a:lumMod val="60000"/>
                  <a:lumOff val="40000"/>
                  <a:alpha val="11000"/>
                </a:schemeClr>
              </a:gs>
            </a:gsLst>
            <a:lin ang="7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39858" y="1683756"/>
            <a:ext cx="2336449" cy="2396359"/>
          </a:xfrm>
        </p:spPr>
        <p:txBody>
          <a:bodyPr anchor="b">
            <a:normAutofit/>
          </a:bodyPr>
          <a:lstStyle/>
          <a:p>
            <a:pPr>
              <a:lnSpc>
                <a:spcPct val="90000"/>
              </a:lnSpc>
            </a:pPr>
            <a:r>
              <a:rPr lang="en-US" sz="3200" dirty="0">
                <a:solidFill>
                  <a:srgbClr val="FFFFFF"/>
                </a:solidFill>
              </a:rPr>
              <a:t>Blood Alcohol Analysis at the Alaska Crime Lab</a:t>
            </a:r>
          </a:p>
        </p:txBody>
      </p:sp>
      <p:graphicFrame>
        <p:nvGraphicFramePr>
          <p:cNvPr id="25" name="Content Placeholder 2">
            <a:extLst>
              <a:ext uri="{FF2B5EF4-FFF2-40B4-BE49-F238E27FC236}">
                <a16:creationId xmlns:a16="http://schemas.microsoft.com/office/drawing/2014/main" id="{29E903B7-0C45-4D0E-9E67-BB075D58735C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99007376"/>
              </p:ext>
            </p:extLst>
          </p:nvPr>
        </p:nvGraphicFramePr>
        <p:xfrm>
          <a:off x="3678789" y="750440"/>
          <a:ext cx="5000124" cy="52693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95D2043-8FCC-EF66-4939-95EC6FD241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Issued and Approved by: 2025.10.01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7645901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Rectangle 74">
            <a:extLst>
              <a:ext uri="{FF2B5EF4-FFF2-40B4-BE49-F238E27FC236}">
                <a16:creationId xmlns:a16="http://schemas.microsoft.com/office/drawing/2014/main" id="{928F64C6-FE22-4FC1-A763-DFCC514811B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ltGray">
          <a:xfrm>
            <a:off x="3195918" y="4577975"/>
            <a:ext cx="5654511" cy="1899827"/>
          </a:xfrm>
          <a:prstGeom prst="rect">
            <a:avLst/>
          </a:prstGeom>
          <a:solidFill>
            <a:srgbClr val="404040"/>
          </a:solidFill>
          <a:ln w="127000" cap="sq" cmpd="thinThick"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52601" y="4741948"/>
            <a:ext cx="5122140" cy="862031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l">
              <a:lnSpc>
                <a:spcPct val="90000"/>
              </a:lnSpc>
            </a:pPr>
            <a:r>
              <a:rPr lang="en-US" sz="3500" kern="120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How is Ethanol Consumed</a:t>
            </a:r>
          </a:p>
        </p:txBody>
      </p:sp>
      <p:pic>
        <p:nvPicPr>
          <p:cNvPr id="3078" name="Picture 6" descr="C:\Users\bmbarnett\Desktop\bottle-of-beer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71" r="7257" b="-3"/>
          <a:stretch/>
        </p:blipFill>
        <p:spPr bwMode="auto">
          <a:xfrm>
            <a:off x="230880" y="321732"/>
            <a:ext cx="2845104" cy="41113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bmbarnett\Desktop\Schooner.gif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379" r="5" b="34798"/>
          <a:stretch/>
        </p:blipFill>
        <p:spPr bwMode="auto">
          <a:xfrm>
            <a:off x="3146219" y="321734"/>
            <a:ext cx="2848177" cy="20105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C:\Users\bmbarnett\Desktop\martini.jpg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905" r="-2" b="22336"/>
          <a:stretch/>
        </p:blipFill>
        <p:spPr bwMode="auto">
          <a:xfrm>
            <a:off x="3142635" y="2422097"/>
            <a:ext cx="2846070" cy="20138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5" descr="C:\Users\bmbarnett\Desktop\imagesCAMN50BU.jpg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-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30718" b="3"/>
          <a:stretch/>
        </p:blipFill>
        <p:spPr bwMode="auto">
          <a:xfrm>
            <a:off x="6064632" y="321733"/>
            <a:ext cx="2848488" cy="41113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C:\Users\bmbarnett\Desktop\wine.jpg"/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rightnessContrast bright="-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3040" r="-4" b="30864"/>
          <a:stretch/>
        </p:blipFill>
        <p:spPr bwMode="auto">
          <a:xfrm>
            <a:off x="230880" y="4525715"/>
            <a:ext cx="2846070" cy="20105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77" name="Straight Connector 76">
            <a:extLst>
              <a:ext uri="{FF2B5EF4-FFF2-40B4-BE49-F238E27FC236}">
                <a16:creationId xmlns:a16="http://schemas.microsoft.com/office/drawing/2014/main" id="{5C34627B-48E6-4F4D-B843-97717A86B49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3539950" y="5694097"/>
            <a:ext cx="4114800" cy="0"/>
          </a:xfrm>
          <a:prstGeom prst="line">
            <a:avLst/>
          </a:prstGeom>
          <a:ln w="15875">
            <a:solidFill>
              <a:srgbClr val="D9D9D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4D66DA8-4D96-EEB8-04C8-4DE7C30BFA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Issued and Approved by: 2025.10.01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37316143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73" name="Rectangle 72">
            <a:extLst>
              <a:ext uri="{FF2B5EF4-FFF2-40B4-BE49-F238E27FC236}">
                <a16:creationId xmlns:a16="http://schemas.microsoft.com/office/drawing/2014/main" id="{BACC6370-2D7E-4714-9D71-7542949D7D5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5" name="Rectangle 74">
            <a:extLst>
              <a:ext uri="{FF2B5EF4-FFF2-40B4-BE49-F238E27FC236}">
                <a16:creationId xmlns:a16="http://schemas.microsoft.com/office/drawing/2014/main" id="{256B2C21-A230-48C0-8DF1-C46611373C4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914813" y="1914812"/>
            <a:ext cx="6858000" cy="3028377"/>
          </a:xfrm>
          <a:prstGeom prst="rect">
            <a:avLst/>
          </a:prstGeom>
          <a:gradFill>
            <a:gsLst>
              <a:gs pos="8000">
                <a:srgbClr val="000000"/>
              </a:gs>
              <a:gs pos="100000">
                <a:schemeClr val="accent1">
                  <a:lumMod val="75000"/>
                </a:schemeClr>
              </a:gs>
            </a:gsLst>
            <a:lin ang="3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7" name="Rectangle 76">
            <a:extLst>
              <a:ext uri="{FF2B5EF4-FFF2-40B4-BE49-F238E27FC236}">
                <a16:creationId xmlns:a16="http://schemas.microsoft.com/office/drawing/2014/main" id="{3847E18C-932D-4C95-AABA-FEC7C9499AD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914814" y="1924949"/>
            <a:ext cx="6857999" cy="3028379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99000">
                <a:schemeClr val="accent1">
                  <a:alpha val="46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9" name="Rectangle 78">
            <a:extLst>
              <a:ext uri="{FF2B5EF4-FFF2-40B4-BE49-F238E27FC236}">
                <a16:creationId xmlns:a16="http://schemas.microsoft.com/office/drawing/2014/main" id="{3150CB11-0C61-439E-910F-5787759E72A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263195" y="4092815"/>
            <a:ext cx="2501979" cy="3028381"/>
          </a:xfrm>
          <a:prstGeom prst="rect">
            <a:avLst/>
          </a:prstGeom>
          <a:gradFill>
            <a:gsLst>
              <a:gs pos="2000">
                <a:schemeClr val="accent1">
                  <a:alpha val="29000"/>
                </a:schemeClr>
              </a:gs>
              <a:gs pos="100000">
                <a:srgbClr val="000000">
                  <a:alpha val="30000"/>
                </a:srgbClr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1" name="Freeform: Shape 80">
            <a:extLst>
              <a:ext uri="{FF2B5EF4-FFF2-40B4-BE49-F238E27FC236}">
                <a16:creationId xmlns:a16="http://schemas.microsoft.com/office/drawing/2014/main" id="{43F8A58B-5155-44CE-A5FF-7647B47D0A7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0635413">
            <a:off x="-376302" y="969718"/>
            <a:ext cx="2925267" cy="4178958"/>
          </a:xfrm>
          <a:custGeom>
            <a:avLst/>
            <a:gdLst>
              <a:gd name="connsiteX0" fmla="*/ 2432225 w 3900357"/>
              <a:gd name="connsiteY0" fmla="*/ 93939 h 4178958"/>
              <a:gd name="connsiteX1" fmla="*/ 3900357 w 3900357"/>
              <a:gd name="connsiteY1" fmla="*/ 2089479 h 4178958"/>
              <a:gd name="connsiteX2" fmla="*/ 1810878 w 3900357"/>
              <a:gd name="connsiteY2" fmla="*/ 4178958 h 4178958"/>
              <a:gd name="connsiteX3" fmla="*/ 78249 w 3900357"/>
              <a:gd name="connsiteY3" fmla="*/ 3257727 h 4178958"/>
              <a:gd name="connsiteX4" fmla="*/ 0 w 3900357"/>
              <a:gd name="connsiteY4" fmla="*/ 3128923 h 4178958"/>
              <a:gd name="connsiteX5" fmla="*/ 831324 w 3900357"/>
              <a:gd name="connsiteY5" fmla="*/ 244281 h 4178958"/>
              <a:gd name="connsiteX6" fmla="*/ 997559 w 3900357"/>
              <a:gd name="connsiteY6" fmla="*/ 164202 h 4178958"/>
              <a:gd name="connsiteX7" fmla="*/ 1810878 w 3900357"/>
              <a:gd name="connsiteY7" fmla="*/ 0 h 4178958"/>
              <a:gd name="connsiteX8" fmla="*/ 2432225 w 3900357"/>
              <a:gd name="connsiteY8" fmla="*/ 93939 h 41789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900357" h="4178958">
                <a:moveTo>
                  <a:pt x="2432225" y="93939"/>
                </a:moveTo>
                <a:cubicBezTo>
                  <a:pt x="3282786" y="358491"/>
                  <a:pt x="3900357" y="1151865"/>
                  <a:pt x="3900357" y="2089479"/>
                </a:cubicBezTo>
                <a:cubicBezTo>
                  <a:pt x="3900357" y="3243466"/>
                  <a:pt x="2964865" y="4178958"/>
                  <a:pt x="1810878" y="4178958"/>
                </a:cubicBezTo>
                <a:cubicBezTo>
                  <a:pt x="1089636" y="4178958"/>
                  <a:pt x="453744" y="3813531"/>
                  <a:pt x="78249" y="3257727"/>
                </a:cubicBezTo>
                <a:lnTo>
                  <a:pt x="0" y="3128923"/>
                </a:lnTo>
                <a:lnTo>
                  <a:pt x="831324" y="244281"/>
                </a:lnTo>
                <a:lnTo>
                  <a:pt x="997559" y="164202"/>
                </a:lnTo>
                <a:cubicBezTo>
                  <a:pt x="1247540" y="58468"/>
                  <a:pt x="1522381" y="0"/>
                  <a:pt x="1810878" y="0"/>
                </a:cubicBezTo>
                <a:cubicBezTo>
                  <a:pt x="2027251" y="0"/>
                  <a:pt x="2235942" y="32888"/>
                  <a:pt x="2432225" y="93939"/>
                </a:cubicBezTo>
                <a:close/>
              </a:path>
            </a:pathLst>
          </a:custGeom>
          <a:gradFill>
            <a:gsLst>
              <a:gs pos="29000">
                <a:srgbClr val="000000">
                  <a:alpha val="0"/>
                </a:srgbClr>
              </a:gs>
              <a:gs pos="100000">
                <a:schemeClr val="accent1">
                  <a:alpha val="43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83" name="Rectangle 82">
            <a:extLst>
              <a:ext uri="{FF2B5EF4-FFF2-40B4-BE49-F238E27FC236}">
                <a16:creationId xmlns:a16="http://schemas.microsoft.com/office/drawing/2014/main" id="{443F2ACA-E6D6-4028-82DD-F03C262D5DE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914822" y="1914808"/>
            <a:ext cx="6858003" cy="3028376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99000">
                <a:schemeClr val="accent1">
                  <a:lumMod val="60000"/>
                  <a:lumOff val="40000"/>
                  <a:alpha val="11000"/>
                </a:schemeClr>
              </a:gs>
            </a:gsLst>
            <a:lin ang="7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554" name="Title 1"/>
          <p:cNvSpPr>
            <a:spLocks noGrp="1"/>
          </p:cNvSpPr>
          <p:nvPr>
            <p:ph type="title"/>
          </p:nvPr>
        </p:nvSpPr>
        <p:spPr>
          <a:xfrm>
            <a:off x="446552" y="2279220"/>
            <a:ext cx="2336449" cy="2396359"/>
          </a:xfrm>
        </p:spPr>
        <p:txBody>
          <a:bodyPr anchor="b">
            <a:normAutofit/>
          </a:bodyPr>
          <a:lstStyle/>
          <a:p>
            <a:r>
              <a:rPr lang="en-US" dirty="0">
                <a:solidFill>
                  <a:srgbClr val="FFFFFF"/>
                </a:solidFill>
              </a:rPr>
              <a:t>Blood Alcohol Units</a:t>
            </a:r>
          </a:p>
        </p:txBody>
      </p:sp>
      <p:graphicFrame>
        <p:nvGraphicFramePr>
          <p:cNvPr id="23557" name="Content Placeholder 2">
            <a:extLst>
              <a:ext uri="{FF2B5EF4-FFF2-40B4-BE49-F238E27FC236}">
                <a16:creationId xmlns:a16="http://schemas.microsoft.com/office/drawing/2014/main" id="{0B8650C6-53C2-46E2-B143-6C21B3ED8FCF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172741675"/>
              </p:ext>
            </p:extLst>
          </p:nvPr>
        </p:nvGraphicFramePr>
        <p:xfrm>
          <a:off x="3678789" y="750440"/>
          <a:ext cx="5000124" cy="54539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D4F51D32-168E-07F5-682A-6AFC015395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Issued and Approved by: 2025.10.01</a:t>
            </a:r>
          </a:p>
        </p:txBody>
      </p:sp>
    </p:spTree>
    <p:custDataLst>
      <p:tags r:id="rId1"/>
    </p:custData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72" name="Rectangle 71">
            <a:extLst>
              <a:ext uri="{FF2B5EF4-FFF2-40B4-BE49-F238E27FC236}">
                <a16:creationId xmlns:a16="http://schemas.microsoft.com/office/drawing/2014/main" id="{09588DA8-065E-4F6F-8EFD-43104AB2E0C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74" name="Rectangle 73">
            <a:extLst>
              <a:ext uri="{FF2B5EF4-FFF2-40B4-BE49-F238E27FC236}">
                <a16:creationId xmlns:a16="http://schemas.microsoft.com/office/drawing/2014/main" id="{C4285719-470E-454C-AF62-8323075F1F5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1714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6" name="Rectangle 75">
            <a:extLst>
              <a:ext uri="{FF2B5EF4-FFF2-40B4-BE49-F238E27FC236}">
                <a16:creationId xmlns:a16="http://schemas.microsoft.com/office/drawing/2014/main" id="{CD9FE4EF-C4D8-49A0-B2FF-81D8DB7D8A2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914813" y="1914812"/>
            <a:ext cx="6858000" cy="3028377"/>
          </a:xfrm>
          <a:prstGeom prst="rect">
            <a:avLst/>
          </a:prstGeom>
          <a:gradFill>
            <a:gsLst>
              <a:gs pos="8000">
                <a:srgbClr val="000000"/>
              </a:gs>
              <a:gs pos="100000">
                <a:schemeClr val="accent1">
                  <a:lumMod val="75000"/>
                </a:schemeClr>
              </a:gs>
            </a:gsLst>
            <a:lin ang="3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8" name="Rectangle 77">
            <a:extLst>
              <a:ext uri="{FF2B5EF4-FFF2-40B4-BE49-F238E27FC236}">
                <a16:creationId xmlns:a16="http://schemas.microsoft.com/office/drawing/2014/main" id="{4300840D-0A0B-4512-BACA-B439D5B9C57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914814" y="1924949"/>
            <a:ext cx="6857999" cy="3028379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99000">
                <a:schemeClr val="accent1">
                  <a:alpha val="46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0" name="Rectangle 79">
            <a:extLst>
              <a:ext uri="{FF2B5EF4-FFF2-40B4-BE49-F238E27FC236}">
                <a16:creationId xmlns:a16="http://schemas.microsoft.com/office/drawing/2014/main" id="{D2B78728-A580-49A7-84F9-6EF6F583ADE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263195" y="4092815"/>
            <a:ext cx="2501979" cy="3028381"/>
          </a:xfrm>
          <a:prstGeom prst="rect">
            <a:avLst/>
          </a:prstGeom>
          <a:gradFill>
            <a:gsLst>
              <a:gs pos="2000">
                <a:schemeClr val="accent1">
                  <a:alpha val="29000"/>
                </a:schemeClr>
              </a:gs>
              <a:gs pos="100000">
                <a:srgbClr val="000000">
                  <a:alpha val="30000"/>
                </a:srgbClr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2" name="Freeform: Shape 81">
            <a:extLst>
              <a:ext uri="{FF2B5EF4-FFF2-40B4-BE49-F238E27FC236}">
                <a16:creationId xmlns:a16="http://schemas.microsoft.com/office/drawing/2014/main" id="{38FAA1A1-D861-433F-88FA-1E9D6FD31D1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0635413">
            <a:off x="-376302" y="969718"/>
            <a:ext cx="2925267" cy="4178958"/>
          </a:xfrm>
          <a:custGeom>
            <a:avLst/>
            <a:gdLst>
              <a:gd name="connsiteX0" fmla="*/ 2432225 w 3900357"/>
              <a:gd name="connsiteY0" fmla="*/ 93939 h 4178958"/>
              <a:gd name="connsiteX1" fmla="*/ 3900357 w 3900357"/>
              <a:gd name="connsiteY1" fmla="*/ 2089479 h 4178958"/>
              <a:gd name="connsiteX2" fmla="*/ 1810878 w 3900357"/>
              <a:gd name="connsiteY2" fmla="*/ 4178958 h 4178958"/>
              <a:gd name="connsiteX3" fmla="*/ 78249 w 3900357"/>
              <a:gd name="connsiteY3" fmla="*/ 3257727 h 4178958"/>
              <a:gd name="connsiteX4" fmla="*/ 0 w 3900357"/>
              <a:gd name="connsiteY4" fmla="*/ 3128923 h 4178958"/>
              <a:gd name="connsiteX5" fmla="*/ 831324 w 3900357"/>
              <a:gd name="connsiteY5" fmla="*/ 244281 h 4178958"/>
              <a:gd name="connsiteX6" fmla="*/ 997559 w 3900357"/>
              <a:gd name="connsiteY6" fmla="*/ 164202 h 4178958"/>
              <a:gd name="connsiteX7" fmla="*/ 1810878 w 3900357"/>
              <a:gd name="connsiteY7" fmla="*/ 0 h 4178958"/>
              <a:gd name="connsiteX8" fmla="*/ 2432225 w 3900357"/>
              <a:gd name="connsiteY8" fmla="*/ 93939 h 41789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900357" h="4178958">
                <a:moveTo>
                  <a:pt x="2432225" y="93939"/>
                </a:moveTo>
                <a:cubicBezTo>
                  <a:pt x="3282786" y="358491"/>
                  <a:pt x="3900357" y="1151865"/>
                  <a:pt x="3900357" y="2089479"/>
                </a:cubicBezTo>
                <a:cubicBezTo>
                  <a:pt x="3900357" y="3243466"/>
                  <a:pt x="2964865" y="4178958"/>
                  <a:pt x="1810878" y="4178958"/>
                </a:cubicBezTo>
                <a:cubicBezTo>
                  <a:pt x="1089636" y="4178958"/>
                  <a:pt x="453744" y="3813531"/>
                  <a:pt x="78249" y="3257727"/>
                </a:cubicBezTo>
                <a:lnTo>
                  <a:pt x="0" y="3128923"/>
                </a:lnTo>
                <a:lnTo>
                  <a:pt x="831324" y="244281"/>
                </a:lnTo>
                <a:lnTo>
                  <a:pt x="997559" y="164202"/>
                </a:lnTo>
                <a:cubicBezTo>
                  <a:pt x="1247540" y="58468"/>
                  <a:pt x="1522381" y="0"/>
                  <a:pt x="1810878" y="0"/>
                </a:cubicBezTo>
                <a:cubicBezTo>
                  <a:pt x="2027251" y="0"/>
                  <a:pt x="2235942" y="32888"/>
                  <a:pt x="2432225" y="93939"/>
                </a:cubicBezTo>
                <a:close/>
              </a:path>
            </a:pathLst>
          </a:custGeom>
          <a:gradFill>
            <a:gsLst>
              <a:gs pos="29000">
                <a:srgbClr val="000000">
                  <a:alpha val="0"/>
                </a:srgbClr>
              </a:gs>
              <a:gs pos="100000">
                <a:schemeClr val="accent1">
                  <a:alpha val="43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84" name="Rectangle 83">
            <a:extLst>
              <a:ext uri="{FF2B5EF4-FFF2-40B4-BE49-F238E27FC236}">
                <a16:creationId xmlns:a16="http://schemas.microsoft.com/office/drawing/2014/main" id="{8D71EDA1-87BF-4D5D-AB79-F346FD19278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914820" y="1904672"/>
            <a:ext cx="6858003" cy="3028376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99000">
                <a:schemeClr val="accent1">
                  <a:lumMod val="60000"/>
                  <a:lumOff val="40000"/>
                  <a:alpha val="11000"/>
                </a:schemeClr>
              </a:gs>
            </a:gsLst>
            <a:lin ang="7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>
          <a:xfrm>
            <a:off x="176748" y="1113694"/>
            <a:ext cx="2674866" cy="3387497"/>
          </a:xfrm>
        </p:spPr>
        <p:txBody>
          <a:bodyPr anchor="b">
            <a:normAutofit/>
          </a:bodyPr>
          <a:lstStyle/>
          <a:p>
            <a:pPr algn="r"/>
            <a:r>
              <a:rPr lang="en-US" sz="4000" dirty="0">
                <a:solidFill>
                  <a:srgbClr val="FFFFFF"/>
                </a:solidFill>
              </a:rPr>
              <a:t>Why Can We Analyze Breath?</a:t>
            </a:r>
          </a:p>
        </p:txBody>
      </p:sp>
      <p:sp>
        <p:nvSpPr>
          <p:cNvPr id="24579" name="Rectangle 3"/>
          <p:cNvSpPr>
            <a:spLocks noGrp="1" noChangeArrowheads="1"/>
          </p:cNvSpPr>
          <p:nvPr>
            <p:ph idx="1"/>
          </p:nvPr>
        </p:nvSpPr>
        <p:spPr>
          <a:xfrm>
            <a:off x="3070384" y="649480"/>
            <a:ext cx="5896868" cy="5546047"/>
          </a:xfrm>
        </p:spPr>
        <p:txBody>
          <a:bodyPr anchor="ctr">
            <a:noAutofit/>
          </a:bodyPr>
          <a:lstStyle/>
          <a:p>
            <a:r>
              <a:rPr lang="en-US" sz="2400" dirty="0"/>
              <a:t>Alveolar sacs deep in the lungs exchange gas from the blood.</a:t>
            </a:r>
          </a:p>
          <a:p>
            <a:pPr lvl="1"/>
            <a:r>
              <a:rPr lang="en-US" sz="2400" dirty="0"/>
              <a:t>Oxygen in, carbon dioxide out</a:t>
            </a:r>
          </a:p>
          <a:p>
            <a:r>
              <a:rPr lang="en-US" sz="2400" dirty="0"/>
              <a:t>Ethanol is a small molecule – it evaporates from the blood into the lung air. </a:t>
            </a:r>
          </a:p>
          <a:p>
            <a:r>
              <a:rPr lang="en-US" sz="2400" dirty="0"/>
              <a:t>Henry’s Law (Chemistry)</a:t>
            </a:r>
          </a:p>
          <a:p>
            <a:pPr lvl="1"/>
            <a:r>
              <a:rPr lang="en-US" sz="2400" dirty="0"/>
              <a:t>At a given temperature and pressure, the concentration of a volatile substance (ethanol) in the air above a liquid (lung air) is proportional to (related to) the total concentration of the volatile substance in the liquid.</a:t>
            </a:r>
          </a:p>
          <a:p>
            <a:pPr lvl="1"/>
            <a:endParaRPr lang="en-US" sz="1800" dirty="0"/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2CF332F5-01B0-B494-1A4F-673BA97D57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Issued and Approved by: 2025.10.01</a:t>
            </a:r>
            <a:endParaRPr lang="en-US" dirty="0"/>
          </a:p>
        </p:txBody>
      </p:sp>
    </p:spTree>
    <p:custDataLst>
      <p:tags r:id="rId1"/>
    </p:custData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>
          <a:xfrm>
            <a:off x="478972" y="61001"/>
            <a:ext cx="8229600" cy="1143000"/>
          </a:xfrm>
        </p:spPr>
        <p:txBody>
          <a:bodyPr/>
          <a:lstStyle/>
          <a:p>
            <a:r>
              <a:rPr lang="en-US" dirty="0"/>
              <a:t>Blood: Breath Ratio</a:t>
            </a:r>
          </a:p>
        </p:txBody>
      </p:sp>
      <p:sp>
        <p:nvSpPr>
          <p:cNvPr id="26627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107019"/>
            <a:ext cx="8251372" cy="3083981"/>
          </a:xfrm>
        </p:spPr>
        <p:txBody>
          <a:bodyPr rtlCol="0">
            <a:normAutofit fontScale="85000" lnSpcReduction="20000"/>
          </a:bodyPr>
          <a:lstStyle/>
          <a:p>
            <a:pPr fontAlgn="auto">
              <a:lnSpc>
                <a:spcPct val="90000"/>
              </a:lnSpc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/>
              <a:t>Describes ethanol movement from</a:t>
            </a:r>
            <a:r>
              <a:rPr lang="en-US" dirty="0">
                <a:solidFill>
                  <a:srgbClr val="FFFF00"/>
                </a:solidFill>
              </a:rPr>
              <a:t> from blood to breath</a:t>
            </a:r>
            <a:r>
              <a:rPr lang="en-US" dirty="0"/>
              <a:t> at 34 degrees C (body temp) and atmospheric pressure</a:t>
            </a:r>
          </a:p>
          <a:p>
            <a:pPr fontAlgn="auto">
              <a:lnSpc>
                <a:spcPct val="90000"/>
              </a:lnSpc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/>
              <a:t>Current breath instruments use </a:t>
            </a:r>
            <a:r>
              <a:rPr lang="en-US" b="1" dirty="0">
                <a:solidFill>
                  <a:srgbClr val="FFFF00"/>
                </a:solidFill>
              </a:rPr>
              <a:t>2100:1 (memorize!)</a:t>
            </a:r>
          </a:p>
          <a:p>
            <a:pPr fontAlgn="auto">
              <a:lnSpc>
                <a:spcPct val="90000"/>
              </a:lnSpc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/>
              <a:t>Studies show closer to </a:t>
            </a:r>
            <a:r>
              <a:rPr lang="en-US" dirty="0">
                <a:solidFill>
                  <a:srgbClr val="FFFF00"/>
                </a:solidFill>
              </a:rPr>
              <a:t>2280:1 (means more in blood than estimated)</a:t>
            </a:r>
            <a:r>
              <a:rPr lang="en-US" dirty="0"/>
              <a:t> </a:t>
            </a:r>
          </a:p>
          <a:p>
            <a:pPr fontAlgn="auto">
              <a:lnSpc>
                <a:spcPct val="90000"/>
              </a:lnSpc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/>
              <a:t>Current breath instruments are most likely </a:t>
            </a:r>
            <a:r>
              <a:rPr lang="en-US" dirty="0">
                <a:solidFill>
                  <a:srgbClr val="FFFF00"/>
                </a:solidFill>
              </a:rPr>
              <a:t>underestimating</a:t>
            </a:r>
            <a:r>
              <a:rPr lang="en-US" dirty="0"/>
              <a:t> a person’s blood alcohol concentration (BAC)</a:t>
            </a:r>
          </a:p>
          <a:p>
            <a:pPr fontAlgn="auto">
              <a:lnSpc>
                <a:spcPct val="90000"/>
              </a:lnSpc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US" dirty="0"/>
          </a:p>
          <a:p>
            <a:pPr fontAlgn="auto">
              <a:lnSpc>
                <a:spcPct val="90000"/>
              </a:lnSpc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US" dirty="0"/>
          </a:p>
        </p:txBody>
      </p:sp>
      <p:sp>
        <p:nvSpPr>
          <p:cNvPr id="27014" name="TextBox 4"/>
          <p:cNvSpPr txBox="1">
            <a:spLocks noChangeArrowheads="1"/>
          </p:cNvSpPr>
          <p:nvPr/>
        </p:nvSpPr>
        <p:spPr bwMode="auto">
          <a:xfrm>
            <a:off x="5713277" y="5274731"/>
            <a:ext cx="318135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sz="2400" dirty="0"/>
              <a:t>2100 to 2280</a:t>
            </a:r>
          </a:p>
          <a:p>
            <a:r>
              <a:rPr lang="en-US" sz="2400" dirty="0"/>
              <a:t>ethanol molecules</a:t>
            </a:r>
          </a:p>
        </p:txBody>
      </p:sp>
      <p:sp>
        <p:nvSpPr>
          <p:cNvPr id="27015" name="TextBox 414"/>
          <p:cNvSpPr txBox="1">
            <a:spLocks noChangeArrowheads="1"/>
          </p:cNvSpPr>
          <p:nvPr/>
        </p:nvSpPr>
        <p:spPr bwMode="auto">
          <a:xfrm>
            <a:off x="5668455" y="4420011"/>
            <a:ext cx="31813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sz="2400" dirty="0"/>
              <a:t>1 ethanol molecule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34510" y="4841483"/>
            <a:ext cx="1981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Atmospheric Pressure, 34C</a:t>
            </a:r>
          </a:p>
        </p:txBody>
      </p:sp>
      <p:grpSp>
        <p:nvGrpSpPr>
          <p:cNvPr id="45" name="Group 44"/>
          <p:cNvGrpSpPr/>
          <p:nvPr/>
        </p:nvGrpSpPr>
        <p:grpSpPr>
          <a:xfrm>
            <a:off x="2209800" y="4112681"/>
            <a:ext cx="3453493" cy="2290763"/>
            <a:chOff x="2524578" y="4181475"/>
            <a:chExt cx="3453493" cy="2290763"/>
          </a:xfrm>
        </p:grpSpPr>
        <p:sp>
          <p:nvSpPr>
            <p:cNvPr id="2" name="Rectangle 1"/>
            <p:cNvSpPr/>
            <p:nvPr/>
          </p:nvSpPr>
          <p:spPr>
            <a:xfrm>
              <a:off x="2524578" y="5176838"/>
              <a:ext cx="3453493" cy="1295400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4" name="Rectangle 3"/>
            <p:cNvSpPr/>
            <p:nvPr/>
          </p:nvSpPr>
          <p:spPr>
            <a:xfrm>
              <a:off x="2526393" y="4181475"/>
              <a:ext cx="3451225" cy="1000125"/>
            </a:xfrm>
            <a:prstGeom prst="rect">
              <a:avLst/>
            </a:prstGeom>
            <a:solidFill>
              <a:schemeClr val="tx2">
                <a:lumMod val="9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416" name="Oval 415"/>
            <p:cNvSpPr/>
            <p:nvPr/>
          </p:nvSpPr>
          <p:spPr>
            <a:xfrm>
              <a:off x="4114800" y="4648200"/>
              <a:ext cx="76200" cy="762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3" name="Oval 2"/>
            <p:cNvSpPr/>
            <p:nvPr/>
          </p:nvSpPr>
          <p:spPr>
            <a:xfrm>
              <a:off x="3478213" y="5634038"/>
              <a:ext cx="76200" cy="762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6" name="Oval 5"/>
            <p:cNvSpPr/>
            <p:nvPr/>
          </p:nvSpPr>
          <p:spPr>
            <a:xfrm>
              <a:off x="2971800" y="5562600"/>
              <a:ext cx="76200" cy="762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7" name="Oval 6"/>
            <p:cNvSpPr/>
            <p:nvPr/>
          </p:nvSpPr>
          <p:spPr>
            <a:xfrm>
              <a:off x="3609975" y="6019800"/>
              <a:ext cx="76200" cy="762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8" name="Oval 7"/>
            <p:cNvSpPr/>
            <p:nvPr/>
          </p:nvSpPr>
          <p:spPr>
            <a:xfrm>
              <a:off x="3617913" y="5486400"/>
              <a:ext cx="76200" cy="762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9" name="Oval 8"/>
            <p:cNvSpPr/>
            <p:nvPr/>
          </p:nvSpPr>
          <p:spPr>
            <a:xfrm>
              <a:off x="3732213" y="5900738"/>
              <a:ext cx="76200" cy="762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0" name="Oval 9"/>
            <p:cNvSpPr/>
            <p:nvPr/>
          </p:nvSpPr>
          <p:spPr>
            <a:xfrm>
              <a:off x="4162425" y="5846763"/>
              <a:ext cx="76200" cy="762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1" name="Oval 10"/>
            <p:cNvSpPr/>
            <p:nvPr/>
          </p:nvSpPr>
          <p:spPr>
            <a:xfrm>
              <a:off x="4238625" y="6026150"/>
              <a:ext cx="76200" cy="762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2" name="Oval 11"/>
            <p:cNvSpPr/>
            <p:nvPr/>
          </p:nvSpPr>
          <p:spPr>
            <a:xfrm>
              <a:off x="4800600" y="5572125"/>
              <a:ext cx="76200" cy="762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3" name="Oval 12"/>
            <p:cNvSpPr/>
            <p:nvPr/>
          </p:nvSpPr>
          <p:spPr>
            <a:xfrm>
              <a:off x="3124200" y="5715000"/>
              <a:ext cx="76200" cy="762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4" name="Oval 13"/>
            <p:cNvSpPr/>
            <p:nvPr/>
          </p:nvSpPr>
          <p:spPr>
            <a:xfrm>
              <a:off x="3276600" y="5867400"/>
              <a:ext cx="76200" cy="762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5" name="Oval 14"/>
            <p:cNvSpPr/>
            <p:nvPr/>
          </p:nvSpPr>
          <p:spPr>
            <a:xfrm>
              <a:off x="4970463" y="6140450"/>
              <a:ext cx="76200" cy="762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6" name="Oval 15"/>
            <p:cNvSpPr/>
            <p:nvPr/>
          </p:nvSpPr>
          <p:spPr>
            <a:xfrm>
              <a:off x="3933825" y="5589588"/>
              <a:ext cx="76200" cy="762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7" name="Oval 16"/>
            <p:cNvSpPr/>
            <p:nvPr/>
          </p:nvSpPr>
          <p:spPr>
            <a:xfrm>
              <a:off x="4419600" y="5676900"/>
              <a:ext cx="76200" cy="762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9" name="Oval 18"/>
            <p:cNvSpPr/>
            <p:nvPr/>
          </p:nvSpPr>
          <p:spPr>
            <a:xfrm>
              <a:off x="3635375" y="5724525"/>
              <a:ext cx="76200" cy="762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0" name="Oval 19"/>
            <p:cNvSpPr/>
            <p:nvPr/>
          </p:nvSpPr>
          <p:spPr>
            <a:xfrm>
              <a:off x="3124200" y="5715000"/>
              <a:ext cx="76200" cy="762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1" name="Oval 20"/>
            <p:cNvSpPr/>
            <p:nvPr/>
          </p:nvSpPr>
          <p:spPr>
            <a:xfrm>
              <a:off x="3657600" y="5818188"/>
              <a:ext cx="76200" cy="762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2" name="Oval 21"/>
            <p:cNvSpPr/>
            <p:nvPr/>
          </p:nvSpPr>
          <p:spPr>
            <a:xfrm>
              <a:off x="3770313" y="5638800"/>
              <a:ext cx="76200" cy="762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3" name="Oval 22"/>
            <p:cNvSpPr/>
            <p:nvPr/>
          </p:nvSpPr>
          <p:spPr>
            <a:xfrm>
              <a:off x="4086225" y="6053138"/>
              <a:ext cx="76200" cy="762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4" name="Oval 23"/>
            <p:cNvSpPr/>
            <p:nvPr/>
          </p:nvSpPr>
          <p:spPr>
            <a:xfrm>
              <a:off x="4314825" y="5999163"/>
              <a:ext cx="76200" cy="762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5" name="Oval 24"/>
            <p:cNvSpPr/>
            <p:nvPr/>
          </p:nvSpPr>
          <p:spPr>
            <a:xfrm>
              <a:off x="4391025" y="6178550"/>
              <a:ext cx="76200" cy="762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6" name="Oval 25"/>
            <p:cNvSpPr/>
            <p:nvPr/>
          </p:nvSpPr>
          <p:spPr>
            <a:xfrm>
              <a:off x="4953000" y="5724525"/>
              <a:ext cx="76200" cy="762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7" name="Oval 26"/>
            <p:cNvSpPr/>
            <p:nvPr/>
          </p:nvSpPr>
          <p:spPr>
            <a:xfrm>
              <a:off x="3276600" y="5867400"/>
              <a:ext cx="76200" cy="762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8" name="Oval 27"/>
            <p:cNvSpPr/>
            <p:nvPr/>
          </p:nvSpPr>
          <p:spPr>
            <a:xfrm>
              <a:off x="3429000" y="6019800"/>
              <a:ext cx="76200" cy="762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9" name="Oval 28"/>
            <p:cNvSpPr/>
            <p:nvPr/>
          </p:nvSpPr>
          <p:spPr>
            <a:xfrm>
              <a:off x="4762500" y="5892800"/>
              <a:ext cx="76200" cy="762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30" name="Oval 29"/>
            <p:cNvSpPr/>
            <p:nvPr/>
          </p:nvSpPr>
          <p:spPr>
            <a:xfrm>
              <a:off x="4086225" y="5741988"/>
              <a:ext cx="76200" cy="762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31" name="Oval 30"/>
            <p:cNvSpPr/>
            <p:nvPr/>
          </p:nvSpPr>
          <p:spPr>
            <a:xfrm>
              <a:off x="4572000" y="5829300"/>
              <a:ext cx="76200" cy="762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32" name="Oval 31"/>
            <p:cNvSpPr/>
            <p:nvPr/>
          </p:nvSpPr>
          <p:spPr>
            <a:xfrm>
              <a:off x="3124200" y="5715000"/>
              <a:ext cx="76200" cy="762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33" name="Oval 32"/>
            <p:cNvSpPr/>
            <p:nvPr/>
          </p:nvSpPr>
          <p:spPr>
            <a:xfrm>
              <a:off x="3276600" y="5867400"/>
              <a:ext cx="76200" cy="762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34" name="Oval 33"/>
            <p:cNvSpPr/>
            <p:nvPr/>
          </p:nvSpPr>
          <p:spPr>
            <a:xfrm>
              <a:off x="3440113" y="5824538"/>
              <a:ext cx="76200" cy="762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35" name="Oval 34"/>
            <p:cNvSpPr/>
            <p:nvPr/>
          </p:nvSpPr>
          <p:spPr>
            <a:xfrm>
              <a:off x="3922713" y="5791200"/>
              <a:ext cx="76200" cy="762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36" name="Oval 35"/>
            <p:cNvSpPr/>
            <p:nvPr/>
          </p:nvSpPr>
          <p:spPr>
            <a:xfrm>
              <a:off x="4238625" y="6205538"/>
              <a:ext cx="76200" cy="762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37" name="Oval 36"/>
            <p:cNvSpPr/>
            <p:nvPr/>
          </p:nvSpPr>
          <p:spPr>
            <a:xfrm>
              <a:off x="4467225" y="6151563"/>
              <a:ext cx="76200" cy="762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38" name="Oval 37"/>
            <p:cNvSpPr/>
            <p:nvPr/>
          </p:nvSpPr>
          <p:spPr>
            <a:xfrm>
              <a:off x="4543425" y="6330950"/>
              <a:ext cx="76200" cy="762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39" name="Oval 38"/>
            <p:cNvSpPr/>
            <p:nvPr/>
          </p:nvSpPr>
          <p:spPr>
            <a:xfrm>
              <a:off x="4914900" y="5991225"/>
              <a:ext cx="76200" cy="762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40" name="Oval 39"/>
            <p:cNvSpPr/>
            <p:nvPr/>
          </p:nvSpPr>
          <p:spPr>
            <a:xfrm>
              <a:off x="3429000" y="6019800"/>
              <a:ext cx="76200" cy="762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41" name="Oval 40"/>
            <p:cNvSpPr/>
            <p:nvPr/>
          </p:nvSpPr>
          <p:spPr>
            <a:xfrm>
              <a:off x="3581400" y="6172200"/>
              <a:ext cx="76200" cy="762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42" name="Oval 41"/>
            <p:cNvSpPr/>
            <p:nvPr/>
          </p:nvSpPr>
          <p:spPr>
            <a:xfrm>
              <a:off x="4524375" y="5988050"/>
              <a:ext cx="76200" cy="762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43" name="Oval 42"/>
            <p:cNvSpPr/>
            <p:nvPr/>
          </p:nvSpPr>
          <p:spPr>
            <a:xfrm>
              <a:off x="4238625" y="5894388"/>
              <a:ext cx="76200" cy="762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44" name="Oval 43"/>
            <p:cNvSpPr/>
            <p:nvPr/>
          </p:nvSpPr>
          <p:spPr>
            <a:xfrm>
              <a:off x="4724400" y="5981700"/>
              <a:ext cx="76200" cy="762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58" name="Oval 57"/>
            <p:cNvSpPr/>
            <p:nvPr/>
          </p:nvSpPr>
          <p:spPr>
            <a:xfrm>
              <a:off x="3276600" y="5867400"/>
              <a:ext cx="76200" cy="762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59" name="Oval 58"/>
            <p:cNvSpPr/>
            <p:nvPr/>
          </p:nvSpPr>
          <p:spPr>
            <a:xfrm>
              <a:off x="3429000" y="6019800"/>
              <a:ext cx="76200" cy="762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60" name="Oval 59"/>
            <p:cNvSpPr/>
            <p:nvPr/>
          </p:nvSpPr>
          <p:spPr>
            <a:xfrm>
              <a:off x="3770313" y="5997575"/>
              <a:ext cx="76200" cy="762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61" name="Oval 60"/>
            <p:cNvSpPr/>
            <p:nvPr/>
          </p:nvSpPr>
          <p:spPr>
            <a:xfrm>
              <a:off x="4075113" y="5943600"/>
              <a:ext cx="76200" cy="762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62" name="Oval 61"/>
            <p:cNvSpPr/>
            <p:nvPr/>
          </p:nvSpPr>
          <p:spPr>
            <a:xfrm>
              <a:off x="4457700" y="5829300"/>
              <a:ext cx="76200" cy="762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63" name="Oval 62"/>
            <p:cNvSpPr/>
            <p:nvPr/>
          </p:nvSpPr>
          <p:spPr>
            <a:xfrm>
              <a:off x="4619625" y="6303963"/>
              <a:ext cx="76200" cy="762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64" name="Oval 63"/>
            <p:cNvSpPr/>
            <p:nvPr/>
          </p:nvSpPr>
          <p:spPr>
            <a:xfrm>
              <a:off x="3314700" y="5721350"/>
              <a:ext cx="76200" cy="762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65" name="Oval 64"/>
            <p:cNvSpPr/>
            <p:nvPr/>
          </p:nvSpPr>
          <p:spPr>
            <a:xfrm>
              <a:off x="4762500" y="6205538"/>
              <a:ext cx="76200" cy="762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66" name="Oval 65"/>
            <p:cNvSpPr/>
            <p:nvPr/>
          </p:nvSpPr>
          <p:spPr>
            <a:xfrm>
              <a:off x="3581400" y="6172200"/>
              <a:ext cx="76200" cy="762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67" name="Oval 66"/>
            <p:cNvSpPr/>
            <p:nvPr/>
          </p:nvSpPr>
          <p:spPr>
            <a:xfrm>
              <a:off x="3857625" y="6134100"/>
              <a:ext cx="76200" cy="762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68" name="Oval 67"/>
            <p:cNvSpPr/>
            <p:nvPr/>
          </p:nvSpPr>
          <p:spPr>
            <a:xfrm>
              <a:off x="4600575" y="6086475"/>
              <a:ext cx="76200" cy="762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69" name="Oval 68"/>
            <p:cNvSpPr/>
            <p:nvPr/>
          </p:nvSpPr>
          <p:spPr>
            <a:xfrm>
              <a:off x="4391025" y="6046788"/>
              <a:ext cx="76200" cy="762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70" name="Oval 69"/>
            <p:cNvSpPr/>
            <p:nvPr/>
          </p:nvSpPr>
          <p:spPr>
            <a:xfrm>
              <a:off x="4876800" y="6134100"/>
              <a:ext cx="76200" cy="762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71" name="Oval 70"/>
            <p:cNvSpPr/>
            <p:nvPr/>
          </p:nvSpPr>
          <p:spPr>
            <a:xfrm>
              <a:off x="3429000" y="6019800"/>
              <a:ext cx="76200" cy="762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72" name="Oval 71"/>
            <p:cNvSpPr/>
            <p:nvPr/>
          </p:nvSpPr>
          <p:spPr>
            <a:xfrm>
              <a:off x="3581400" y="6172200"/>
              <a:ext cx="76200" cy="762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73" name="Oval 72"/>
            <p:cNvSpPr/>
            <p:nvPr/>
          </p:nvSpPr>
          <p:spPr>
            <a:xfrm>
              <a:off x="3314700" y="5534025"/>
              <a:ext cx="76200" cy="762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74" name="Oval 73"/>
            <p:cNvSpPr/>
            <p:nvPr/>
          </p:nvSpPr>
          <p:spPr>
            <a:xfrm>
              <a:off x="4227513" y="6096000"/>
              <a:ext cx="76200" cy="762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75" name="Oval 74"/>
            <p:cNvSpPr/>
            <p:nvPr/>
          </p:nvSpPr>
          <p:spPr>
            <a:xfrm>
              <a:off x="3884613" y="6199188"/>
              <a:ext cx="76200" cy="762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76" name="Oval 75"/>
            <p:cNvSpPr/>
            <p:nvPr/>
          </p:nvSpPr>
          <p:spPr>
            <a:xfrm>
              <a:off x="4757738" y="5713413"/>
              <a:ext cx="76200" cy="762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77" name="Oval 76"/>
            <p:cNvSpPr/>
            <p:nvPr/>
          </p:nvSpPr>
          <p:spPr>
            <a:xfrm>
              <a:off x="4303713" y="5721350"/>
              <a:ext cx="76200" cy="762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78" name="Oval 77"/>
            <p:cNvSpPr/>
            <p:nvPr/>
          </p:nvSpPr>
          <p:spPr>
            <a:xfrm>
              <a:off x="4294188" y="5589588"/>
              <a:ext cx="76200" cy="762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79" name="Oval 78"/>
            <p:cNvSpPr/>
            <p:nvPr/>
          </p:nvSpPr>
          <p:spPr>
            <a:xfrm>
              <a:off x="3846513" y="5759450"/>
              <a:ext cx="76200" cy="762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80" name="Oval 79"/>
            <p:cNvSpPr/>
            <p:nvPr/>
          </p:nvSpPr>
          <p:spPr>
            <a:xfrm>
              <a:off x="4010025" y="5959475"/>
              <a:ext cx="76200" cy="762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81" name="Oval 80"/>
            <p:cNvSpPr/>
            <p:nvPr/>
          </p:nvSpPr>
          <p:spPr>
            <a:xfrm>
              <a:off x="4524375" y="5683250"/>
              <a:ext cx="76200" cy="762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82" name="Oval 81"/>
            <p:cNvSpPr/>
            <p:nvPr/>
          </p:nvSpPr>
          <p:spPr>
            <a:xfrm>
              <a:off x="4543425" y="6199188"/>
              <a:ext cx="76200" cy="762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83" name="Oval 82"/>
            <p:cNvSpPr/>
            <p:nvPr/>
          </p:nvSpPr>
          <p:spPr>
            <a:xfrm>
              <a:off x="5029200" y="6286500"/>
              <a:ext cx="76200" cy="762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97" name="Oval 96"/>
            <p:cNvSpPr/>
            <p:nvPr/>
          </p:nvSpPr>
          <p:spPr>
            <a:xfrm>
              <a:off x="2895600" y="5715000"/>
              <a:ext cx="76200" cy="762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98" name="Oval 97"/>
            <p:cNvSpPr/>
            <p:nvPr/>
          </p:nvSpPr>
          <p:spPr>
            <a:xfrm>
              <a:off x="3048000" y="5867400"/>
              <a:ext cx="76200" cy="762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99" name="Oval 98"/>
            <p:cNvSpPr/>
            <p:nvPr/>
          </p:nvSpPr>
          <p:spPr>
            <a:xfrm>
              <a:off x="2981325" y="6210300"/>
              <a:ext cx="76200" cy="762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00" name="Oval 99"/>
            <p:cNvSpPr/>
            <p:nvPr/>
          </p:nvSpPr>
          <p:spPr>
            <a:xfrm>
              <a:off x="3694113" y="5791200"/>
              <a:ext cx="76200" cy="762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01" name="Oval 100"/>
            <p:cNvSpPr/>
            <p:nvPr/>
          </p:nvSpPr>
          <p:spPr>
            <a:xfrm>
              <a:off x="4010025" y="6205538"/>
              <a:ext cx="76200" cy="762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02" name="Oval 101"/>
            <p:cNvSpPr/>
            <p:nvPr/>
          </p:nvSpPr>
          <p:spPr>
            <a:xfrm>
              <a:off x="4238625" y="6151563"/>
              <a:ext cx="76200" cy="762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03" name="Oval 102"/>
            <p:cNvSpPr/>
            <p:nvPr/>
          </p:nvSpPr>
          <p:spPr>
            <a:xfrm>
              <a:off x="4314825" y="6330950"/>
              <a:ext cx="76200" cy="762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04" name="Oval 103"/>
            <p:cNvSpPr/>
            <p:nvPr/>
          </p:nvSpPr>
          <p:spPr>
            <a:xfrm>
              <a:off x="4876800" y="5876925"/>
              <a:ext cx="76200" cy="762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05" name="Oval 104"/>
            <p:cNvSpPr/>
            <p:nvPr/>
          </p:nvSpPr>
          <p:spPr>
            <a:xfrm>
              <a:off x="3200400" y="6019800"/>
              <a:ext cx="76200" cy="762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06" name="Oval 105"/>
            <p:cNvSpPr/>
            <p:nvPr/>
          </p:nvSpPr>
          <p:spPr>
            <a:xfrm>
              <a:off x="3352800" y="6172200"/>
              <a:ext cx="76200" cy="762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07" name="Oval 106"/>
            <p:cNvSpPr/>
            <p:nvPr/>
          </p:nvSpPr>
          <p:spPr>
            <a:xfrm>
              <a:off x="5181600" y="6311900"/>
              <a:ext cx="76200" cy="762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08" name="Oval 107"/>
            <p:cNvSpPr/>
            <p:nvPr/>
          </p:nvSpPr>
          <p:spPr>
            <a:xfrm>
              <a:off x="4010025" y="5894388"/>
              <a:ext cx="76200" cy="762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09" name="Oval 108"/>
            <p:cNvSpPr/>
            <p:nvPr/>
          </p:nvSpPr>
          <p:spPr>
            <a:xfrm>
              <a:off x="4495800" y="5981700"/>
              <a:ext cx="76200" cy="762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10" name="Oval 109"/>
            <p:cNvSpPr/>
            <p:nvPr/>
          </p:nvSpPr>
          <p:spPr>
            <a:xfrm>
              <a:off x="3505200" y="5638800"/>
              <a:ext cx="76200" cy="762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11" name="Oval 110"/>
            <p:cNvSpPr/>
            <p:nvPr/>
          </p:nvSpPr>
          <p:spPr>
            <a:xfrm>
              <a:off x="3657600" y="5791200"/>
              <a:ext cx="76200" cy="762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12" name="Oval 111"/>
            <p:cNvSpPr/>
            <p:nvPr/>
          </p:nvSpPr>
          <p:spPr>
            <a:xfrm>
              <a:off x="3590925" y="6134100"/>
              <a:ext cx="76200" cy="762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13" name="Oval 112"/>
            <p:cNvSpPr/>
            <p:nvPr/>
          </p:nvSpPr>
          <p:spPr>
            <a:xfrm>
              <a:off x="4303713" y="5715000"/>
              <a:ext cx="76200" cy="762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14" name="Oval 113"/>
            <p:cNvSpPr/>
            <p:nvPr/>
          </p:nvSpPr>
          <p:spPr>
            <a:xfrm>
              <a:off x="4619625" y="6129338"/>
              <a:ext cx="76200" cy="762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15" name="Oval 114"/>
            <p:cNvSpPr/>
            <p:nvPr/>
          </p:nvSpPr>
          <p:spPr>
            <a:xfrm>
              <a:off x="4848225" y="6075363"/>
              <a:ext cx="76200" cy="762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16" name="Oval 115"/>
            <p:cNvSpPr/>
            <p:nvPr/>
          </p:nvSpPr>
          <p:spPr>
            <a:xfrm>
              <a:off x="4924425" y="6254750"/>
              <a:ext cx="76200" cy="762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17" name="Oval 116"/>
            <p:cNvSpPr/>
            <p:nvPr/>
          </p:nvSpPr>
          <p:spPr>
            <a:xfrm>
              <a:off x="5486400" y="5800725"/>
              <a:ext cx="76200" cy="762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18" name="Oval 117"/>
            <p:cNvSpPr/>
            <p:nvPr/>
          </p:nvSpPr>
          <p:spPr>
            <a:xfrm>
              <a:off x="3810000" y="5943600"/>
              <a:ext cx="76200" cy="762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19" name="Oval 118"/>
            <p:cNvSpPr/>
            <p:nvPr/>
          </p:nvSpPr>
          <p:spPr>
            <a:xfrm>
              <a:off x="3962400" y="6096000"/>
              <a:ext cx="76200" cy="762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20" name="Oval 119"/>
            <p:cNvSpPr/>
            <p:nvPr/>
          </p:nvSpPr>
          <p:spPr>
            <a:xfrm>
              <a:off x="5791200" y="6235700"/>
              <a:ext cx="76200" cy="762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21" name="Oval 120"/>
            <p:cNvSpPr/>
            <p:nvPr/>
          </p:nvSpPr>
          <p:spPr>
            <a:xfrm>
              <a:off x="4619625" y="5818188"/>
              <a:ext cx="76200" cy="762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22" name="Oval 121"/>
            <p:cNvSpPr/>
            <p:nvPr/>
          </p:nvSpPr>
          <p:spPr>
            <a:xfrm>
              <a:off x="5105400" y="5905500"/>
              <a:ext cx="76200" cy="762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23" name="Oval 122"/>
            <p:cNvSpPr/>
            <p:nvPr/>
          </p:nvSpPr>
          <p:spPr>
            <a:xfrm>
              <a:off x="2590800" y="5715000"/>
              <a:ext cx="76200" cy="762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24" name="Oval 123"/>
            <p:cNvSpPr/>
            <p:nvPr/>
          </p:nvSpPr>
          <p:spPr>
            <a:xfrm>
              <a:off x="2743200" y="5867400"/>
              <a:ext cx="76200" cy="762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25" name="Oval 124"/>
            <p:cNvSpPr/>
            <p:nvPr/>
          </p:nvSpPr>
          <p:spPr>
            <a:xfrm>
              <a:off x="2676525" y="6210300"/>
              <a:ext cx="76200" cy="762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26" name="Oval 125"/>
            <p:cNvSpPr/>
            <p:nvPr/>
          </p:nvSpPr>
          <p:spPr>
            <a:xfrm>
              <a:off x="3389313" y="5791200"/>
              <a:ext cx="76200" cy="762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27" name="Oval 126"/>
            <p:cNvSpPr/>
            <p:nvPr/>
          </p:nvSpPr>
          <p:spPr>
            <a:xfrm>
              <a:off x="3705225" y="6205538"/>
              <a:ext cx="76200" cy="762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28" name="Oval 127"/>
            <p:cNvSpPr/>
            <p:nvPr/>
          </p:nvSpPr>
          <p:spPr>
            <a:xfrm>
              <a:off x="3933825" y="6151563"/>
              <a:ext cx="76200" cy="762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29" name="Oval 128"/>
            <p:cNvSpPr/>
            <p:nvPr/>
          </p:nvSpPr>
          <p:spPr>
            <a:xfrm>
              <a:off x="4010025" y="6330950"/>
              <a:ext cx="76200" cy="762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30" name="Oval 129"/>
            <p:cNvSpPr/>
            <p:nvPr/>
          </p:nvSpPr>
          <p:spPr>
            <a:xfrm>
              <a:off x="4572000" y="5876925"/>
              <a:ext cx="76200" cy="762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31" name="Oval 130"/>
            <p:cNvSpPr/>
            <p:nvPr/>
          </p:nvSpPr>
          <p:spPr>
            <a:xfrm>
              <a:off x="2895600" y="6019800"/>
              <a:ext cx="76200" cy="762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32" name="Oval 131"/>
            <p:cNvSpPr/>
            <p:nvPr/>
          </p:nvSpPr>
          <p:spPr>
            <a:xfrm>
              <a:off x="3048000" y="6172200"/>
              <a:ext cx="76200" cy="762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33" name="Oval 132"/>
            <p:cNvSpPr/>
            <p:nvPr/>
          </p:nvSpPr>
          <p:spPr>
            <a:xfrm>
              <a:off x="4876800" y="6311900"/>
              <a:ext cx="76200" cy="762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34" name="Oval 133"/>
            <p:cNvSpPr/>
            <p:nvPr/>
          </p:nvSpPr>
          <p:spPr>
            <a:xfrm>
              <a:off x="3705225" y="5894388"/>
              <a:ext cx="76200" cy="762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35" name="Oval 134"/>
            <p:cNvSpPr/>
            <p:nvPr/>
          </p:nvSpPr>
          <p:spPr>
            <a:xfrm>
              <a:off x="4191000" y="5981700"/>
              <a:ext cx="76200" cy="762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36" name="Oval 135"/>
            <p:cNvSpPr/>
            <p:nvPr/>
          </p:nvSpPr>
          <p:spPr>
            <a:xfrm>
              <a:off x="2667000" y="5334000"/>
              <a:ext cx="76200" cy="762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37" name="Oval 136"/>
            <p:cNvSpPr/>
            <p:nvPr/>
          </p:nvSpPr>
          <p:spPr>
            <a:xfrm>
              <a:off x="2819400" y="5486400"/>
              <a:ext cx="76200" cy="762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38" name="Oval 137"/>
            <p:cNvSpPr/>
            <p:nvPr/>
          </p:nvSpPr>
          <p:spPr>
            <a:xfrm>
              <a:off x="2752725" y="5829300"/>
              <a:ext cx="76200" cy="762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39" name="Oval 138"/>
            <p:cNvSpPr/>
            <p:nvPr/>
          </p:nvSpPr>
          <p:spPr>
            <a:xfrm>
              <a:off x="3465513" y="5410200"/>
              <a:ext cx="76200" cy="762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40" name="Oval 139"/>
            <p:cNvSpPr/>
            <p:nvPr/>
          </p:nvSpPr>
          <p:spPr>
            <a:xfrm>
              <a:off x="3781425" y="5824538"/>
              <a:ext cx="76200" cy="762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41" name="Oval 140"/>
            <p:cNvSpPr/>
            <p:nvPr/>
          </p:nvSpPr>
          <p:spPr>
            <a:xfrm>
              <a:off x="4010025" y="5770563"/>
              <a:ext cx="76200" cy="762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42" name="Oval 141"/>
            <p:cNvSpPr/>
            <p:nvPr/>
          </p:nvSpPr>
          <p:spPr>
            <a:xfrm>
              <a:off x="4086225" y="5949950"/>
              <a:ext cx="76200" cy="762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43" name="Oval 142"/>
            <p:cNvSpPr/>
            <p:nvPr/>
          </p:nvSpPr>
          <p:spPr>
            <a:xfrm>
              <a:off x="4648200" y="5495925"/>
              <a:ext cx="76200" cy="762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44" name="Oval 143"/>
            <p:cNvSpPr/>
            <p:nvPr/>
          </p:nvSpPr>
          <p:spPr>
            <a:xfrm>
              <a:off x="2971800" y="5638800"/>
              <a:ext cx="76200" cy="762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45" name="Oval 144"/>
            <p:cNvSpPr/>
            <p:nvPr/>
          </p:nvSpPr>
          <p:spPr>
            <a:xfrm>
              <a:off x="3124200" y="5791200"/>
              <a:ext cx="76200" cy="762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46" name="Oval 145"/>
            <p:cNvSpPr/>
            <p:nvPr/>
          </p:nvSpPr>
          <p:spPr>
            <a:xfrm>
              <a:off x="4953000" y="5930900"/>
              <a:ext cx="76200" cy="762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47" name="Oval 146"/>
            <p:cNvSpPr/>
            <p:nvPr/>
          </p:nvSpPr>
          <p:spPr>
            <a:xfrm>
              <a:off x="3781425" y="5513388"/>
              <a:ext cx="76200" cy="762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48" name="Oval 147"/>
            <p:cNvSpPr/>
            <p:nvPr/>
          </p:nvSpPr>
          <p:spPr>
            <a:xfrm>
              <a:off x="4267200" y="5600700"/>
              <a:ext cx="76200" cy="762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49" name="Oval 148"/>
            <p:cNvSpPr/>
            <p:nvPr/>
          </p:nvSpPr>
          <p:spPr>
            <a:xfrm>
              <a:off x="3505200" y="5334000"/>
              <a:ext cx="76200" cy="762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50" name="Oval 149"/>
            <p:cNvSpPr/>
            <p:nvPr/>
          </p:nvSpPr>
          <p:spPr>
            <a:xfrm>
              <a:off x="3657600" y="5486400"/>
              <a:ext cx="76200" cy="762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51" name="Oval 150"/>
            <p:cNvSpPr/>
            <p:nvPr/>
          </p:nvSpPr>
          <p:spPr>
            <a:xfrm>
              <a:off x="3590925" y="5829300"/>
              <a:ext cx="76200" cy="762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52" name="Oval 151"/>
            <p:cNvSpPr/>
            <p:nvPr/>
          </p:nvSpPr>
          <p:spPr>
            <a:xfrm>
              <a:off x="4303713" y="5410200"/>
              <a:ext cx="76200" cy="762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53" name="Oval 152"/>
            <p:cNvSpPr/>
            <p:nvPr/>
          </p:nvSpPr>
          <p:spPr>
            <a:xfrm>
              <a:off x="4619625" y="5824538"/>
              <a:ext cx="76200" cy="762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54" name="Oval 153"/>
            <p:cNvSpPr/>
            <p:nvPr/>
          </p:nvSpPr>
          <p:spPr>
            <a:xfrm>
              <a:off x="4848225" y="5770563"/>
              <a:ext cx="76200" cy="762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55" name="Oval 154"/>
            <p:cNvSpPr/>
            <p:nvPr/>
          </p:nvSpPr>
          <p:spPr>
            <a:xfrm>
              <a:off x="4924425" y="5949950"/>
              <a:ext cx="76200" cy="762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56" name="Oval 155"/>
            <p:cNvSpPr/>
            <p:nvPr/>
          </p:nvSpPr>
          <p:spPr>
            <a:xfrm>
              <a:off x="5486400" y="5495925"/>
              <a:ext cx="76200" cy="762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57" name="Oval 156"/>
            <p:cNvSpPr/>
            <p:nvPr/>
          </p:nvSpPr>
          <p:spPr>
            <a:xfrm>
              <a:off x="3810000" y="5638800"/>
              <a:ext cx="76200" cy="762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58" name="Oval 157"/>
            <p:cNvSpPr/>
            <p:nvPr/>
          </p:nvSpPr>
          <p:spPr>
            <a:xfrm>
              <a:off x="3962400" y="5791200"/>
              <a:ext cx="76200" cy="762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59" name="Oval 158"/>
            <p:cNvSpPr/>
            <p:nvPr/>
          </p:nvSpPr>
          <p:spPr>
            <a:xfrm>
              <a:off x="5791200" y="5930900"/>
              <a:ext cx="76200" cy="762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60" name="Oval 159"/>
            <p:cNvSpPr/>
            <p:nvPr/>
          </p:nvSpPr>
          <p:spPr>
            <a:xfrm>
              <a:off x="4619625" y="5513388"/>
              <a:ext cx="76200" cy="762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61" name="Oval 160"/>
            <p:cNvSpPr/>
            <p:nvPr/>
          </p:nvSpPr>
          <p:spPr>
            <a:xfrm>
              <a:off x="5105400" y="5600700"/>
              <a:ext cx="76200" cy="762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62" name="Oval 161"/>
            <p:cNvSpPr/>
            <p:nvPr/>
          </p:nvSpPr>
          <p:spPr>
            <a:xfrm>
              <a:off x="2743200" y="5715000"/>
              <a:ext cx="76200" cy="762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63" name="Oval 162"/>
            <p:cNvSpPr/>
            <p:nvPr/>
          </p:nvSpPr>
          <p:spPr>
            <a:xfrm>
              <a:off x="2895600" y="5867400"/>
              <a:ext cx="76200" cy="762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64" name="Oval 163"/>
            <p:cNvSpPr/>
            <p:nvPr/>
          </p:nvSpPr>
          <p:spPr>
            <a:xfrm>
              <a:off x="2828925" y="6210300"/>
              <a:ext cx="76200" cy="762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65" name="Oval 164"/>
            <p:cNvSpPr/>
            <p:nvPr/>
          </p:nvSpPr>
          <p:spPr>
            <a:xfrm>
              <a:off x="3541713" y="5791200"/>
              <a:ext cx="76200" cy="762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66" name="Oval 165"/>
            <p:cNvSpPr/>
            <p:nvPr/>
          </p:nvSpPr>
          <p:spPr>
            <a:xfrm>
              <a:off x="3857625" y="6205538"/>
              <a:ext cx="76200" cy="762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67" name="Oval 166"/>
            <p:cNvSpPr/>
            <p:nvPr/>
          </p:nvSpPr>
          <p:spPr>
            <a:xfrm>
              <a:off x="4086225" y="6151563"/>
              <a:ext cx="76200" cy="762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68" name="Oval 167"/>
            <p:cNvSpPr/>
            <p:nvPr/>
          </p:nvSpPr>
          <p:spPr>
            <a:xfrm>
              <a:off x="4162425" y="6330950"/>
              <a:ext cx="76200" cy="762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69" name="Oval 168"/>
            <p:cNvSpPr/>
            <p:nvPr/>
          </p:nvSpPr>
          <p:spPr>
            <a:xfrm>
              <a:off x="4724400" y="5876925"/>
              <a:ext cx="76200" cy="762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70" name="Oval 169"/>
            <p:cNvSpPr/>
            <p:nvPr/>
          </p:nvSpPr>
          <p:spPr>
            <a:xfrm>
              <a:off x="3048000" y="6019800"/>
              <a:ext cx="76200" cy="762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71" name="Oval 170"/>
            <p:cNvSpPr/>
            <p:nvPr/>
          </p:nvSpPr>
          <p:spPr>
            <a:xfrm>
              <a:off x="3200400" y="6172200"/>
              <a:ext cx="76200" cy="762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72" name="Oval 171"/>
            <p:cNvSpPr/>
            <p:nvPr/>
          </p:nvSpPr>
          <p:spPr>
            <a:xfrm>
              <a:off x="5029200" y="6311900"/>
              <a:ext cx="76200" cy="762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73" name="Oval 172"/>
            <p:cNvSpPr/>
            <p:nvPr/>
          </p:nvSpPr>
          <p:spPr>
            <a:xfrm>
              <a:off x="3857625" y="5894388"/>
              <a:ext cx="76200" cy="762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74" name="Oval 173"/>
            <p:cNvSpPr/>
            <p:nvPr/>
          </p:nvSpPr>
          <p:spPr>
            <a:xfrm>
              <a:off x="4343400" y="5981700"/>
              <a:ext cx="76200" cy="762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75" name="Oval 174"/>
            <p:cNvSpPr/>
            <p:nvPr/>
          </p:nvSpPr>
          <p:spPr>
            <a:xfrm>
              <a:off x="3678238" y="5748338"/>
              <a:ext cx="76200" cy="762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76" name="Oval 175"/>
            <p:cNvSpPr/>
            <p:nvPr/>
          </p:nvSpPr>
          <p:spPr>
            <a:xfrm>
              <a:off x="4108450" y="5694363"/>
              <a:ext cx="76200" cy="762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77" name="Oval 176"/>
            <p:cNvSpPr/>
            <p:nvPr/>
          </p:nvSpPr>
          <p:spPr>
            <a:xfrm>
              <a:off x="4184650" y="5873750"/>
              <a:ext cx="76200" cy="762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78" name="Oval 177"/>
            <p:cNvSpPr/>
            <p:nvPr/>
          </p:nvSpPr>
          <p:spPr>
            <a:xfrm>
              <a:off x="4746625" y="5419725"/>
              <a:ext cx="76200" cy="762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79" name="Oval 178"/>
            <p:cNvSpPr/>
            <p:nvPr/>
          </p:nvSpPr>
          <p:spPr>
            <a:xfrm>
              <a:off x="4916488" y="5988050"/>
              <a:ext cx="76200" cy="762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80" name="Oval 179"/>
            <p:cNvSpPr/>
            <p:nvPr/>
          </p:nvSpPr>
          <p:spPr>
            <a:xfrm>
              <a:off x="3879850" y="5437188"/>
              <a:ext cx="76200" cy="762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81" name="Oval 180"/>
            <p:cNvSpPr/>
            <p:nvPr/>
          </p:nvSpPr>
          <p:spPr>
            <a:xfrm>
              <a:off x="4365625" y="5524500"/>
              <a:ext cx="76200" cy="762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82" name="Oval 181"/>
            <p:cNvSpPr/>
            <p:nvPr/>
          </p:nvSpPr>
          <p:spPr>
            <a:xfrm>
              <a:off x="3581400" y="5572125"/>
              <a:ext cx="76200" cy="762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83" name="Oval 182"/>
            <p:cNvSpPr/>
            <p:nvPr/>
          </p:nvSpPr>
          <p:spPr>
            <a:xfrm>
              <a:off x="3603625" y="5665788"/>
              <a:ext cx="76200" cy="762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84" name="Oval 183"/>
            <p:cNvSpPr/>
            <p:nvPr/>
          </p:nvSpPr>
          <p:spPr>
            <a:xfrm>
              <a:off x="3716338" y="5486400"/>
              <a:ext cx="76200" cy="762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85" name="Oval 184"/>
            <p:cNvSpPr/>
            <p:nvPr/>
          </p:nvSpPr>
          <p:spPr>
            <a:xfrm>
              <a:off x="4032250" y="5900738"/>
              <a:ext cx="76200" cy="762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86" name="Oval 185"/>
            <p:cNvSpPr/>
            <p:nvPr/>
          </p:nvSpPr>
          <p:spPr>
            <a:xfrm>
              <a:off x="4260850" y="5846763"/>
              <a:ext cx="76200" cy="762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87" name="Oval 186"/>
            <p:cNvSpPr/>
            <p:nvPr/>
          </p:nvSpPr>
          <p:spPr>
            <a:xfrm>
              <a:off x="4337050" y="6026150"/>
              <a:ext cx="76200" cy="762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88" name="Oval 187"/>
            <p:cNvSpPr/>
            <p:nvPr/>
          </p:nvSpPr>
          <p:spPr>
            <a:xfrm>
              <a:off x="4899025" y="5572125"/>
              <a:ext cx="76200" cy="762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89" name="Oval 188"/>
            <p:cNvSpPr/>
            <p:nvPr/>
          </p:nvSpPr>
          <p:spPr>
            <a:xfrm>
              <a:off x="4708525" y="5740400"/>
              <a:ext cx="76200" cy="762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90" name="Oval 189"/>
            <p:cNvSpPr/>
            <p:nvPr/>
          </p:nvSpPr>
          <p:spPr>
            <a:xfrm>
              <a:off x="4032250" y="5589588"/>
              <a:ext cx="76200" cy="762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91" name="Oval 190"/>
            <p:cNvSpPr/>
            <p:nvPr/>
          </p:nvSpPr>
          <p:spPr>
            <a:xfrm>
              <a:off x="4518025" y="5676900"/>
              <a:ext cx="76200" cy="762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92" name="Oval 191"/>
            <p:cNvSpPr/>
            <p:nvPr/>
          </p:nvSpPr>
          <p:spPr>
            <a:xfrm>
              <a:off x="3868738" y="5638800"/>
              <a:ext cx="76200" cy="762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93" name="Oval 192"/>
            <p:cNvSpPr/>
            <p:nvPr/>
          </p:nvSpPr>
          <p:spPr>
            <a:xfrm>
              <a:off x="4184650" y="6053138"/>
              <a:ext cx="76200" cy="762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94" name="Oval 193"/>
            <p:cNvSpPr/>
            <p:nvPr/>
          </p:nvSpPr>
          <p:spPr>
            <a:xfrm>
              <a:off x="4413250" y="5999163"/>
              <a:ext cx="76200" cy="762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95" name="Oval 194"/>
            <p:cNvSpPr/>
            <p:nvPr/>
          </p:nvSpPr>
          <p:spPr>
            <a:xfrm>
              <a:off x="4860925" y="5838825"/>
              <a:ext cx="76200" cy="762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96" name="Oval 195"/>
            <p:cNvSpPr/>
            <p:nvPr/>
          </p:nvSpPr>
          <p:spPr>
            <a:xfrm>
              <a:off x="4470400" y="5835650"/>
              <a:ext cx="76200" cy="762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97" name="Oval 196"/>
            <p:cNvSpPr/>
            <p:nvPr/>
          </p:nvSpPr>
          <p:spPr>
            <a:xfrm>
              <a:off x="4184650" y="5741988"/>
              <a:ext cx="76200" cy="762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98" name="Oval 197"/>
            <p:cNvSpPr/>
            <p:nvPr/>
          </p:nvSpPr>
          <p:spPr>
            <a:xfrm>
              <a:off x="4670425" y="5829300"/>
              <a:ext cx="76200" cy="762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99" name="Oval 198"/>
            <p:cNvSpPr/>
            <p:nvPr/>
          </p:nvSpPr>
          <p:spPr>
            <a:xfrm>
              <a:off x="3716338" y="5845175"/>
              <a:ext cx="76200" cy="762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00" name="Oval 199"/>
            <p:cNvSpPr/>
            <p:nvPr/>
          </p:nvSpPr>
          <p:spPr>
            <a:xfrm>
              <a:off x="4021138" y="5791200"/>
              <a:ext cx="76200" cy="762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01" name="Oval 200"/>
            <p:cNvSpPr/>
            <p:nvPr/>
          </p:nvSpPr>
          <p:spPr>
            <a:xfrm>
              <a:off x="4403725" y="5676900"/>
              <a:ext cx="76200" cy="762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02" name="Oval 201"/>
            <p:cNvSpPr/>
            <p:nvPr/>
          </p:nvSpPr>
          <p:spPr>
            <a:xfrm>
              <a:off x="4708525" y="6053138"/>
              <a:ext cx="76200" cy="762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03" name="Oval 202"/>
            <p:cNvSpPr/>
            <p:nvPr/>
          </p:nvSpPr>
          <p:spPr>
            <a:xfrm>
              <a:off x="3803650" y="5981700"/>
              <a:ext cx="76200" cy="762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04" name="Oval 203"/>
            <p:cNvSpPr/>
            <p:nvPr/>
          </p:nvSpPr>
          <p:spPr>
            <a:xfrm>
              <a:off x="4546600" y="5934075"/>
              <a:ext cx="76200" cy="762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05" name="Oval 204"/>
            <p:cNvSpPr/>
            <p:nvPr/>
          </p:nvSpPr>
          <p:spPr>
            <a:xfrm>
              <a:off x="4337050" y="5894388"/>
              <a:ext cx="76200" cy="762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06" name="Oval 205"/>
            <p:cNvSpPr/>
            <p:nvPr/>
          </p:nvSpPr>
          <p:spPr>
            <a:xfrm>
              <a:off x="4822825" y="5981700"/>
              <a:ext cx="76200" cy="762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07" name="Oval 206"/>
            <p:cNvSpPr/>
            <p:nvPr/>
          </p:nvSpPr>
          <p:spPr>
            <a:xfrm>
              <a:off x="4173538" y="5943600"/>
              <a:ext cx="76200" cy="762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08" name="Oval 207"/>
            <p:cNvSpPr/>
            <p:nvPr/>
          </p:nvSpPr>
          <p:spPr>
            <a:xfrm>
              <a:off x="3830638" y="6046788"/>
              <a:ext cx="76200" cy="762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09" name="Oval 208"/>
            <p:cNvSpPr/>
            <p:nvPr/>
          </p:nvSpPr>
          <p:spPr>
            <a:xfrm>
              <a:off x="4703763" y="5561013"/>
              <a:ext cx="76200" cy="762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10" name="Oval 209"/>
            <p:cNvSpPr/>
            <p:nvPr/>
          </p:nvSpPr>
          <p:spPr>
            <a:xfrm>
              <a:off x="4249738" y="5568950"/>
              <a:ext cx="76200" cy="762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11" name="Oval 210"/>
            <p:cNvSpPr/>
            <p:nvPr/>
          </p:nvSpPr>
          <p:spPr>
            <a:xfrm>
              <a:off x="4240213" y="5437188"/>
              <a:ext cx="76200" cy="762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12" name="Oval 211"/>
            <p:cNvSpPr/>
            <p:nvPr/>
          </p:nvSpPr>
          <p:spPr>
            <a:xfrm>
              <a:off x="3792538" y="5607050"/>
              <a:ext cx="76200" cy="762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13" name="Oval 212"/>
            <p:cNvSpPr/>
            <p:nvPr/>
          </p:nvSpPr>
          <p:spPr>
            <a:xfrm>
              <a:off x="3956050" y="5807075"/>
              <a:ext cx="76200" cy="762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14" name="Oval 213"/>
            <p:cNvSpPr/>
            <p:nvPr/>
          </p:nvSpPr>
          <p:spPr>
            <a:xfrm>
              <a:off x="4470400" y="5530850"/>
              <a:ext cx="76200" cy="762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15" name="Oval 214"/>
            <p:cNvSpPr/>
            <p:nvPr/>
          </p:nvSpPr>
          <p:spPr>
            <a:xfrm>
              <a:off x="4489450" y="6046788"/>
              <a:ext cx="76200" cy="762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16" name="Oval 215"/>
            <p:cNvSpPr/>
            <p:nvPr/>
          </p:nvSpPr>
          <p:spPr>
            <a:xfrm>
              <a:off x="3640138" y="5638800"/>
              <a:ext cx="76200" cy="762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17" name="Oval 216"/>
            <p:cNvSpPr/>
            <p:nvPr/>
          </p:nvSpPr>
          <p:spPr>
            <a:xfrm>
              <a:off x="3956050" y="6053138"/>
              <a:ext cx="76200" cy="762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18" name="Oval 217"/>
            <p:cNvSpPr/>
            <p:nvPr/>
          </p:nvSpPr>
          <p:spPr>
            <a:xfrm>
              <a:off x="4184650" y="5999163"/>
              <a:ext cx="76200" cy="762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19" name="Oval 218"/>
            <p:cNvSpPr/>
            <p:nvPr/>
          </p:nvSpPr>
          <p:spPr>
            <a:xfrm>
              <a:off x="4822825" y="5724525"/>
              <a:ext cx="76200" cy="762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20" name="Oval 219"/>
            <p:cNvSpPr/>
            <p:nvPr/>
          </p:nvSpPr>
          <p:spPr>
            <a:xfrm>
              <a:off x="3956050" y="5741988"/>
              <a:ext cx="76200" cy="762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21" name="Oval 220"/>
            <p:cNvSpPr/>
            <p:nvPr/>
          </p:nvSpPr>
          <p:spPr>
            <a:xfrm>
              <a:off x="4441825" y="5829300"/>
              <a:ext cx="76200" cy="762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22" name="Oval 221"/>
            <p:cNvSpPr/>
            <p:nvPr/>
          </p:nvSpPr>
          <p:spPr>
            <a:xfrm>
              <a:off x="3603625" y="5638800"/>
              <a:ext cx="76200" cy="762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23" name="Oval 222"/>
            <p:cNvSpPr/>
            <p:nvPr/>
          </p:nvSpPr>
          <p:spPr>
            <a:xfrm>
              <a:off x="4249738" y="5562600"/>
              <a:ext cx="76200" cy="762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24" name="Oval 223"/>
            <p:cNvSpPr/>
            <p:nvPr/>
          </p:nvSpPr>
          <p:spPr>
            <a:xfrm>
              <a:off x="4565650" y="5976938"/>
              <a:ext cx="76200" cy="762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25" name="Oval 224"/>
            <p:cNvSpPr/>
            <p:nvPr/>
          </p:nvSpPr>
          <p:spPr>
            <a:xfrm>
              <a:off x="4794250" y="5922963"/>
              <a:ext cx="76200" cy="762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26" name="Oval 225"/>
            <p:cNvSpPr/>
            <p:nvPr/>
          </p:nvSpPr>
          <p:spPr>
            <a:xfrm>
              <a:off x="4870450" y="6102350"/>
              <a:ext cx="76200" cy="762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27" name="Oval 226"/>
            <p:cNvSpPr/>
            <p:nvPr/>
          </p:nvSpPr>
          <p:spPr>
            <a:xfrm>
              <a:off x="5432425" y="5648325"/>
              <a:ext cx="76200" cy="762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28" name="Oval 227"/>
            <p:cNvSpPr/>
            <p:nvPr/>
          </p:nvSpPr>
          <p:spPr>
            <a:xfrm>
              <a:off x="3756025" y="5791200"/>
              <a:ext cx="76200" cy="762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29" name="Oval 228"/>
            <p:cNvSpPr/>
            <p:nvPr/>
          </p:nvSpPr>
          <p:spPr>
            <a:xfrm>
              <a:off x="3908425" y="5943600"/>
              <a:ext cx="76200" cy="762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30" name="Oval 229"/>
            <p:cNvSpPr/>
            <p:nvPr/>
          </p:nvSpPr>
          <p:spPr>
            <a:xfrm>
              <a:off x="5737225" y="6083300"/>
              <a:ext cx="76200" cy="762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31" name="Oval 230"/>
            <p:cNvSpPr/>
            <p:nvPr/>
          </p:nvSpPr>
          <p:spPr>
            <a:xfrm>
              <a:off x="4565650" y="5665788"/>
              <a:ext cx="76200" cy="762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32" name="Oval 231"/>
            <p:cNvSpPr/>
            <p:nvPr/>
          </p:nvSpPr>
          <p:spPr>
            <a:xfrm>
              <a:off x="5051425" y="5753100"/>
              <a:ext cx="76200" cy="762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33" name="Oval 232"/>
            <p:cNvSpPr/>
            <p:nvPr/>
          </p:nvSpPr>
          <p:spPr>
            <a:xfrm>
              <a:off x="3651250" y="6053138"/>
              <a:ext cx="76200" cy="762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34" name="Oval 233"/>
            <p:cNvSpPr/>
            <p:nvPr/>
          </p:nvSpPr>
          <p:spPr>
            <a:xfrm>
              <a:off x="3879850" y="5999163"/>
              <a:ext cx="76200" cy="762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35" name="Oval 234"/>
            <p:cNvSpPr/>
            <p:nvPr/>
          </p:nvSpPr>
          <p:spPr>
            <a:xfrm>
              <a:off x="4518025" y="5724525"/>
              <a:ext cx="76200" cy="762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36" name="Oval 235"/>
            <p:cNvSpPr/>
            <p:nvPr/>
          </p:nvSpPr>
          <p:spPr>
            <a:xfrm>
              <a:off x="3651250" y="5741988"/>
              <a:ext cx="76200" cy="762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37" name="Oval 236"/>
            <p:cNvSpPr/>
            <p:nvPr/>
          </p:nvSpPr>
          <p:spPr>
            <a:xfrm>
              <a:off x="4137025" y="5829300"/>
              <a:ext cx="76200" cy="762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38" name="Oval 237"/>
            <p:cNvSpPr/>
            <p:nvPr/>
          </p:nvSpPr>
          <p:spPr>
            <a:xfrm>
              <a:off x="3727450" y="5672138"/>
              <a:ext cx="76200" cy="762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39" name="Oval 238"/>
            <p:cNvSpPr/>
            <p:nvPr/>
          </p:nvSpPr>
          <p:spPr>
            <a:xfrm>
              <a:off x="3956050" y="5618163"/>
              <a:ext cx="76200" cy="762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40" name="Oval 239"/>
            <p:cNvSpPr/>
            <p:nvPr/>
          </p:nvSpPr>
          <p:spPr>
            <a:xfrm>
              <a:off x="4032250" y="5797550"/>
              <a:ext cx="76200" cy="762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41" name="Oval 240"/>
            <p:cNvSpPr/>
            <p:nvPr/>
          </p:nvSpPr>
          <p:spPr>
            <a:xfrm>
              <a:off x="4594225" y="5343525"/>
              <a:ext cx="76200" cy="762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42" name="Oval 241"/>
            <p:cNvSpPr/>
            <p:nvPr/>
          </p:nvSpPr>
          <p:spPr>
            <a:xfrm>
              <a:off x="4899025" y="5778500"/>
              <a:ext cx="76200" cy="762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43" name="Oval 242"/>
            <p:cNvSpPr/>
            <p:nvPr/>
          </p:nvSpPr>
          <p:spPr>
            <a:xfrm>
              <a:off x="3727450" y="5360988"/>
              <a:ext cx="76200" cy="762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44" name="Oval 243"/>
            <p:cNvSpPr/>
            <p:nvPr/>
          </p:nvSpPr>
          <p:spPr>
            <a:xfrm>
              <a:off x="4213225" y="5448300"/>
              <a:ext cx="76200" cy="762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45" name="Oval 244"/>
            <p:cNvSpPr/>
            <p:nvPr/>
          </p:nvSpPr>
          <p:spPr>
            <a:xfrm>
              <a:off x="3603625" y="5334000"/>
              <a:ext cx="76200" cy="762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46" name="Oval 245"/>
            <p:cNvSpPr/>
            <p:nvPr/>
          </p:nvSpPr>
          <p:spPr>
            <a:xfrm>
              <a:off x="4249738" y="5257800"/>
              <a:ext cx="76200" cy="762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47" name="Oval 246"/>
            <p:cNvSpPr/>
            <p:nvPr/>
          </p:nvSpPr>
          <p:spPr>
            <a:xfrm>
              <a:off x="4565650" y="5672138"/>
              <a:ext cx="76200" cy="762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48" name="Oval 247"/>
            <p:cNvSpPr/>
            <p:nvPr/>
          </p:nvSpPr>
          <p:spPr>
            <a:xfrm>
              <a:off x="4794250" y="5618163"/>
              <a:ext cx="76200" cy="762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49" name="Oval 248"/>
            <p:cNvSpPr/>
            <p:nvPr/>
          </p:nvSpPr>
          <p:spPr>
            <a:xfrm>
              <a:off x="4870450" y="5797550"/>
              <a:ext cx="76200" cy="762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50" name="Oval 249"/>
            <p:cNvSpPr/>
            <p:nvPr/>
          </p:nvSpPr>
          <p:spPr>
            <a:xfrm>
              <a:off x="5432425" y="5343525"/>
              <a:ext cx="76200" cy="762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51" name="Oval 250"/>
            <p:cNvSpPr/>
            <p:nvPr/>
          </p:nvSpPr>
          <p:spPr>
            <a:xfrm>
              <a:off x="3756025" y="5486400"/>
              <a:ext cx="76200" cy="762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52" name="Oval 251"/>
            <p:cNvSpPr/>
            <p:nvPr/>
          </p:nvSpPr>
          <p:spPr>
            <a:xfrm>
              <a:off x="3908425" y="5638800"/>
              <a:ext cx="76200" cy="762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53" name="Oval 252"/>
            <p:cNvSpPr/>
            <p:nvPr/>
          </p:nvSpPr>
          <p:spPr>
            <a:xfrm>
              <a:off x="5737225" y="5778500"/>
              <a:ext cx="76200" cy="762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54" name="Oval 253"/>
            <p:cNvSpPr/>
            <p:nvPr/>
          </p:nvSpPr>
          <p:spPr>
            <a:xfrm>
              <a:off x="4565650" y="5360988"/>
              <a:ext cx="76200" cy="762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55" name="Oval 254"/>
            <p:cNvSpPr/>
            <p:nvPr/>
          </p:nvSpPr>
          <p:spPr>
            <a:xfrm>
              <a:off x="5051425" y="5448300"/>
              <a:ext cx="76200" cy="762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56" name="Oval 255"/>
            <p:cNvSpPr/>
            <p:nvPr/>
          </p:nvSpPr>
          <p:spPr>
            <a:xfrm>
              <a:off x="3803650" y="6053138"/>
              <a:ext cx="76200" cy="762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57" name="Oval 256"/>
            <p:cNvSpPr/>
            <p:nvPr/>
          </p:nvSpPr>
          <p:spPr>
            <a:xfrm>
              <a:off x="4032250" y="5999163"/>
              <a:ext cx="76200" cy="762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58" name="Oval 257"/>
            <p:cNvSpPr/>
            <p:nvPr/>
          </p:nvSpPr>
          <p:spPr>
            <a:xfrm>
              <a:off x="4670425" y="5724525"/>
              <a:ext cx="76200" cy="762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59" name="Oval 258"/>
            <p:cNvSpPr/>
            <p:nvPr/>
          </p:nvSpPr>
          <p:spPr>
            <a:xfrm>
              <a:off x="3803650" y="5741988"/>
              <a:ext cx="76200" cy="762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60" name="Oval 259"/>
            <p:cNvSpPr/>
            <p:nvPr/>
          </p:nvSpPr>
          <p:spPr>
            <a:xfrm>
              <a:off x="4289425" y="5829300"/>
              <a:ext cx="76200" cy="762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61" name="Oval 260"/>
            <p:cNvSpPr/>
            <p:nvPr/>
          </p:nvSpPr>
          <p:spPr>
            <a:xfrm>
              <a:off x="5410200" y="5562600"/>
              <a:ext cx="76200" cy="762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62" name="Oval 261"/>
            <p:cNvSpPr/>
            <p:nvPr/>
          </p:nvSpPr>
          <p:spPr>
            <a:xfrm>
              <a:off x="5372100" y="5883275"/>
              <a:ext cx="76200" cy="762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63" name="Oval 262"/>
            <p:cNvSpPr/>
            <p:nvPr/>
          </p:nvSpPr>
          <p:spPr>
            <a:xfrm>
              <a:off x="5334000" y="5972175"/>
              <a:ext cx="76200" cy="762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64" name="Oval 263"/>
            <p:cNvSpPr/>
            <p:nvPr/>
          </p:nvSpPr>
          <p:spPr>
            <a:xfrm>
              <a:off x="5229225" y="6296025"/>
              <a:ext cx="76200" cy="762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65" name="Oval 264"/>
            <p:cNvSpPr/>
            <p:nvPr/>
          </p:nvSpPr>
          <p:spPr>
            <a:xfrm>
              <a:off x="5372100" y="6197600"/>
              <a:ext cx="76200" cy="762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66" name="Oval 265"/>
            <p:cNvSpPr/>
            <p:nvPr/>
          </p:nvSpPr>
          <p:spPr>
            <a:xfrm>
              <a:off x="5210175" y="6078538"/>
              <a:ext cx="76200" cy="762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67" name="Oval 266"/>
            <p:cNvSpPr/>
            <p:nvPr/>
          </p:nvSpPr>
          <p:spPr>
            <a:xfrm>
              <a:off x="5367338" y="5703888"/>
              <a:ext cx="76200" cy="762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68" name="Oval 267"/>
            <p:cNvSpPr/>
            <p:nvPr/>
          </p:nvSpPr>
          <p:spPr>
            <a:xfrm>
              <a:off x="5229225" y="6121400"/>
              <a:ext cx="76200" cy="762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69" name="Oval 268"/>
            <p:cNvSpPr/>
            <p:nvPr/>
          </p:nvSpPr>
          <p:spPr>
            <a:xfrm>
              <a:off x="5229225" y="5808663"/>
              <a:ext cx="76200" cy="762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70" name="Oval 269"/>
            <p:cNvSpPr/>
            <p:nvPr/>
          </p:nvSpPr>
          <p:spPr>
            <a:xfrm>
              <a:off x="5257800" y="5486400"/>
              <a:ext cx="76200" cy="762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71" name="Oval 270"/>
            <p:cNvSpPr/>
            <p:nvPr/>
          </p:nvSpPr>
          <p:spPr>
            <a:xfrm>
              <a:off x="5229225" y="5816600"/>
              <a:ext cx="76200" cy="762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72" name="Oval 271"/>
            <p:cNvSpPr/>
            <p:nvPr/>
          </p:nvSpPr>
          <p:spPr>
            <a:xfrm>
              <a:off x="5229225" y="5503863"/>
              <a:ext cx="76200" cy="762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73" name="Oval 272"/>
            <p:cNvSpPr/>
            <p:nvPr/>
          </p:nvSpPr>
          <p:spPr>
            <a:xfrm>
              <a:off x="5334000" y="5867400"/>
              <a:ext cx="76200" cy="762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74" name="Oval 273"/>
            <p:cNvSpPr/>
            <p:nvPr/>
          </p:nvSpPr>
          <p:spPr>
            <a:xfrm>
              <a:off x="5356225" y="5410200"/>
              <a:ext cx="76200" cy="762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75" name="Oval 274"/>
            <p:cNvSpPr/>
            <p:nvPr/>
          </p:nvSpPr>
          <p:spPr>
            <a:xfrm>
              <a:off x="5318125" y="5730875"/>
              <a:ext cx="76200" cy="762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76" name="Oval 275"/>
            <p:cNvSpPr/>
            <p:nvPr/>
          </p:nvSpPr>
          <p:spPr>
            <a:xfrm>
              <a:off x="5280025" y="5819775"/>
              <a:ext cx="76200" cy="762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77" name="Oval 276"/>
            <p:cNvSpPr/>
            <p:nvPr/>
          </p:nvSpPr>
          <p:spPr>
            <a:xfrm>
              <a:off x="5318125" y="6045200"/>
              <a:ext cx="76200" cy="762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78" name="Oval 277"/>
            <p:cNvSpPr/>
            <p:nvPr/>
          </p:nvSpPr>
          <p:spPr>
            <a:xfrm>
              <a:off x="5313363" y="5551488"/>
              <a:ext cx="76200" cy="762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79" name="Oval 278"/>
            <p:cNvSpPr/>
            <p:nvPr/>
          </p:nvSpPr>
          <p:spPr>
            <a:xfrm>
              <a:off x="5403850" y="5915025"/>
              <a:ext cx="76200" cy="762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80" name="Oval 279"/>
            <p:cNvSpPr/>
            <p:nvPr/>
          </p:nvSpPr>
          <p:spPr>
            <a:xfrm>
              <a:off x="5203825" y="5334000"/>
              <a:ext cx="76200" cy="762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81" name="Oval 280"/>
            <p:cNvSpPr/>
            <p:nvPr/>
          </p:nvSpPr>
          <p:spPr>
            <a:xfrm>
              <a:off x="5403850" y="5610225"/>
              <a:ext cx="76200" cy="762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82" name="Oval 281"/>
            <p:cNvSpPr/>
            <p:nvPr/>
          </p:nvSpPr>
          <p:spPr>
            <a:xfrm>
              <a:off x="5280025" y="5715000"/>
              <a:ext cx="76200" cy="762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83" name="Oval 282"/>
            <p:cNvSpPr/>
            <p:nvPr/>
          </p:nvSpPr>
          <p:spPr>
            <a:xfrm>
              <a:off x="3178175" y="5514975"/>
              <a:ext cx="76200" cy="762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84" name="Oval 283"/>
            <p:cNvSpPr/>
            <p:nvPr/>
          </p:nvSpPr>
          <p:spPr>
            <a:xfrm>
              <a:off x="3140075" y="5835650"/>
              <a:ext cx="76200" cy="762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85" name="Oval 284"/>
            <p:cNvSpPr/>
            <p:nvPr/>
          </p:nvSpPr>
          <p:spPr>
            <a:xfrm>
              <a:off x="3101975" y="5926138"/>
              <a:ext cx="76200" cy="762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86" name="Oval 285"/>
            <p:cNvSpPr/>
            <p:nvPr/>
          </p:nvSpPr>
          <p:spPr>
            <a:xfrm>
              <a:off x="2997200" y="6248400"/>
              <a:ext cx="76200" cy="762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87" name="Oval 286"/>
            <p:cNvSpPr/>
            <p:nvPr/>
          </p:nvSpPr>
          <p:spPr>
            <a:xfrm>
              <a:off x="3140075" y="6149975"/>
              <a:ext cx="76200" cy="762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88" name="Oval 287"/>
            <p:cNvSpPr/>
            <p:nvPr/>
          </p:nvSpPr>
          <p:spPr>
            <a:xfrm>
              <a:off x="2978150" y="6030913"/>
              <a:ext cx="76200" cy="762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89" name="Oval 288"/>
            <p:cNvSpPr/>
            <p:nvPr/>
          </p:nvSpPr>
          <p:spPr>
            <a:xfrm>
              <a:off x="3135313" y="5656263"/>
              <a:ext cx="76200" cy="762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90" name="Oval 289"/>
            <p:cNvSpPr/>
            <p:nvPr/>
          </p:nvSpPr>
          <p:spPr>
            <a:xfrm>
              <a:off x="2997200" y="6073775"/>
              <a:ext cx="76200" cy="762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91" name="Oval 290"/>
            <p:cNvSpPr/>
            <p:nvPr/>
          </p:nvSpPr>
          <p:spPr>
            <a:xfrm>
              <a:off x="2997200" y="5762625"/>
              <a:ext cx="76200" cy="762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92" name="Oval 291"/>
            <p:cNvSpPr/>
            <p:nvPr/>
          </p:nvSpPr>
          <p:spPr>
            <a:xfrm>
              <a:off x="3025775" y="5438775"/>
              <a:ext cx="76200" cy="762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93" name="Oval 292"/>
            <p:cNvSpPr/>
            <p:nvPr/>
          </p:nvSpPr>
          <p:spPr>
            <a:xfrm>
              <a:off x="2997200" y="5768975"/>
              <a:ext cx="76200" cy="762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94" name="Oval 293"/>
            <p:cNvSpPr/>
            <p:nvPr/>
          </p:nvSpPr>
          <p:spPr>
            <a:xfrm>
              <a:off x="2997200" y="5457825"/>
              <a:ext cx="76200" cy="762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95" name="Oval 294"/>
            <p:cNvSpPr/>
            <p:nvPr/>
          </p:nvSpPr>
          <p:spPr>
            <a:xfrm>
              <a:off x="3101975" y="5819775"/>
              <a:ext cx="76200" cy="762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96" name="Oval 295"/>
            <p:cNvSpPr/>
            <p:nvPr/>
          </p:nvSpPr>
          <p:spPr>
            <a:xfrm>
              <a:off x="3124200" y="5362575"/>
              <a:ext cx="76200" cy="762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97" name="Oval 296"/>
            <p:cNvSpPr/>
            <p:nvPr/>
          </p:nvSpPr>
          <p:spPr>
            <a:xfrm>
              <a:off x="3086100" y="5683250"/>
              <a:ext cx="76200" cy="762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98" name="Oval 297"/>
            <p:cNvSpPr/>
            <p:nvPr/>
          </p:nvSpPr>
          <p:spPr>
            <a:xfrm>
              <a:off x="3048000" y="5773738"/>
              <a:ext cx="76200" cy="762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99" name="Oval 298"/>
            <p:cNvSpPr/>
            <p:nvPr/>
          </p:nvSpPr>
          <p:spPr>
            <a:xfrm>
              <a:off x="3086100" y="5997575"/>
              <a:ext cx="76200" cy="762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300" name="Oval 299"/>
            <p:cNvSpPr/>
            <p:nvPr/>
          </p:nvSpPr>
          <p:spPr>
            <a:xfrm>
              <a:off x="3081338" y="5503863"/>
              <a:ext cx="76200" cy="762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301" name="Oval 300"/>
            <p:cNvSpPr/>
            <p:nvPr/>
          </p:nvSpPr>
          <p:spPr>
            <a:xfrm>
              <a:off x="3171825" y="5867400"/>
              <a:ext cx="76200" cy="762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302" name="Oval 301"/>
            <p:cNvSpPr/>
            <p:nvPr/>
          </p:nvSpPr>
          <p:spPr>
            <a:xfrm>
              <a:off x="2971800" y="5286375"/>
              <a:ext cx="76200" cy="762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303" name="Oval 302"/>
            <p:cNvSpPr/>
            <p:nvPr/>
          </p:nvSpPr>
          <p:spPr>
            <a:xfrm>
              <a:off x="3171825" y="5562600"/>
              <a:ext cx="76200" cy="762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304" name="Oval 303"/>
            <p:cNvSpPr/>
            <p:nvPr/>
          </p:nvSpPr>
          <p:spPr>
            <a:xfrm>
              <a:off x="3048000" y="5667375"/>
              <a:ext cx="76200" cy="762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305" name="Oval 304"/>
            <p:cNvSpPr/>
            <p:nvPr/>
          </p:nvSpPr>
          <p:spPr>
            <a:xfrm>
              <a:off x="3482975" y="5562600"/>
              <a:ext cx="76200" cy="762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306" name="Oval 305"/>
            <p:cNvSpPr/>
            <p:nvPr/>
          </p:nvSpPr>
          <p:spPr>
            <a:xfrm>
              <a:off x="3444875" y="5883275"/>
              <a:ext cx="76200" cy="762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307" name="Oval 306"/>
            <p:cNvSpPr/>
            <p:nvPr/>
          </p:nvSpPr>
          <p:spPr>
            <a:xfrm>
              <a:off x="3406775" y="5972175"/>
              <a:ext cx="76200" cy="762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308" name="Oval 307"/>
            <p:cNvSpPr/>
            <p:nvPr/>
          </p:nvSpPr>
          <p:spPr>
            <a:xfrm>
              <a:off x="3302000" y="6296025"/>
              <a:ext cx="76200" cy="762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309" name="Oval 308"/>
            <p:cNvSpPr/>
            <p:nvPr/>
          </p:nvSpPr>
          <p:spPr>
            <a:xfrm>
              <a:off x="3444875" y="6197600"/>
              <a:ext cx="76200" cy="762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310" name="Oval 309"/>
            <p:cNvSpPr/>
            <p:nvPr/>
          </p:nvSpPr>
          <p:spPr>
            <a:xfrm>
              <a:off x="3282950" y="6078538"/>
              <a:ext cx="76200" cy="762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311" name="Oval 310"/>
            <p:cNvSpPr/>
            <p:nvPr/>
          </p:nvSpPr>
          <p:spPr>
            <a:xfrm>
              <a:off x="3440113" y="5703888"/>
              <a:ext cx="76200" cy="762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312" name="Oval 311"/>
            <p:cNvSpPr/>
            <p:nvPr/>
          </p:nvSpPr>
          <p:spPr>
            <a:xfrm>
              <a:off x="3302000" y="6121400"/>
              <a:ext cx="76200" cy="762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313" name="Oval 312"/>
            <p:cNvSpPr/>
            <p:nvPr/>
          </p:nvSpPr>
          <p:spPr>
            <a:xfrm>
              <a:off x="3302000" y="5808663"/>
              <a:ext cx="76200" cy="762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314" name="Oval 313"/>
            <p:cNvSpPr/>
            <p:nvPr/>
          </p:nvSpPr>
          <p:spPr>
            <a:xfrm>
              <a:off x="3330575" y="5486400"/>
              <a:ext cx="76200" cy="762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315" name="Oval 314"/>
            <p:cNvSpPr/>
            <p:nvPr/>
          </p:nvSpPr>
          <p:spPr>
            <a:xfrm>
              <a:off x="3302000" y="5816600"/>
              <a:ext cx="76200" cy="762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316" name="Oval 315"/>
            <p:cNvSpPr/>
            <p:nvPr/>
          </p:nvSpPr>
          <p:spPr>
            <a:xfrm>
              <a:off x="3302000" y="5503863"/>
              <a:ext cx="76200" cy="762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317" name="Oval 316"/>
            <p:cNvSpPr/>
            <p:nvPr/>
          </p:nvSpPr>
          <p:spPr>
            <a:xfrm>
              <a:off x="3406775" y="5867400"/>
              <a:ext cx="76200" cy="762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318" name="Oval 317"/>
            <p:cNvSpPr/>
            <p:nvPr/>
          </p:nvSpPr>
          <p:spPr>
            <a:xfrm>
              <a:off x="3429000" y="5410200"/>
              <a:ext cx="76200" cy="762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319" name="Oval 318"/>
            <p:cNvSpPr/>
            <p:nvPr/>
          </p:nvSpPr>
          <p:spPr>
            <a:xfrm>
              <a:off x="3390900" y="5730875"/>
              <a:ext cx="76200" cy="762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320" name="Oval 319"/>
            <p:cNvSpPr/>
            <p:nvPr/>
          </p:nvSpPr>
          <p:spPr>
            <a:xfrm>
              <a:off x="3352800" y="5819775"/>
              <a:ext cx="76200" cy="762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321" name="Oval 320"/>
            <p:cNvSpPr/>
            <p:nvPr/>
          </p:nvSpPr>
          <p:spPr>
            <a:xfrm>
              <a:off x="3390900" y="6045200"/>
              <a:ext cx="76200" cy="762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322" name="Oval 321"/>
            <p:cNvSpPr/>
            <p:nvPr/>
          </p:nvSpPr>
          <p:spPr>
            <a:xfrm>
              <a:off x="3386138" y="5551488"/>
              <a:ext cx="76200" cy="762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323" name="Oval 322"/>
            <p:cNvSpPr/>
            <p:nvPr/>
          </p:nvSpPr>
          <p:spPr>
            <a:xfrm>
              <a:off x="3476625" y="5915025"/>
              <a:ext cx="76200" cy="762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324" name="Oval 323"/>
            <p:cNvSpPr/>
            <p:nvPr/>
          </p:nvSpPr>
          <p:spPr>
            <a:xfrm>
              <a:off x="3276600" y="5334000"/>
              <a:ext cx="76200" cy="762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325" name="Oval 324"/>
            <p:cNvSpPr/>
            <p:nvPr/>
          </p:nvSpPr>
          <p:spPr>
            <a:xfrm>
              <a:off x="3476625" y="5610225"/>
              <a:ext cx="76200" cy="762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326" name="Oval 325"/>
            <p:cNvSpPr/>
            <p:nvPr/>
          </p:nvSpPr>
          <p:spPr>
            <a:xfrm>
              <a:off x="3352800" y="5715000"/>
              <a:ext cx="76200" cy="762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327" name="Oval 326"/>
            <p:cNvSpPr/>
            <p:nvPr/>
          </p:nvSpPr>
          <p:spPr>
            <a:xfrm>
              <a:off x="5791200" y="5562600"/>
              <a:ext cx="76200" cy="762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328" name="Oval 327"/>
            <p:cNvSpPr/>
            <p:nvPr/>
          </p:nvSpPr>
          <p:spPr>
            <a:xfrm>
              <a:off x="5753100" y="5883275"/>
              <a:ext cx="76200" cy="762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329" name="Oval 328"/>
            <p:cNvSpPr/>
            <p:nvPr/>
          </p:nvSpPr>
          <p:spPr>
            <a:xfrm>
              <a:off x="5715000" y="5972175"/>
              <a:ext cx="76200" cy="762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330" name="Oval 329"/>
            <p:cNvSpPr/>
            <p:nvPr/>
          </p:nvSpPr>
          <p:spPr>
            <a:xfrm>
              <a:off x="5610225" y="6296025"/>
              <a:ext cx="76200" cy="762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331" name="Oval 330"/>
            <p:cNvSpPr/>
            <p:nvPr/>
          </p:nvSpPr>
          <p:spPr>
            <a:xfrm>
              <a:off x="5753100" y="6197600"/>
              <a:ext cx="76200" cy="762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332" name="Oval 331"/>
            <p:cNvSpPr/>
            <p:nvPr/>
          </p:nvSpPr>
          <p:spPr>
            <a:xfrm>
              <a:off x="5591175" y="6078538"/>
              <a:ext cx="76200" cy="762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333" name="Oval 332"/>
            <p:cNvSpPr/>
            <p:nvPr/>
          </p:nvSpPr>
          <p:spPr>
            <a:xfrm>
              <a:off x="5748338" y="5703888"/>
              <a:ext cx="76200" cy="762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334" name="Oval 333"/>
            <p:cNvSpPr/>
            <p:nvPr/>
          </p:nvSpPr>
          <p:spPr>
            <a:xfrm>
              <a:off x="5610225" y="6121400"/>
              <a:ext cx="76200" cy="762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335" name="Oval 334"/>
            <p:cNvSpPr/>
            <p:nvPr/>
          </p:nvSpPr>
          <p:spPr>
            <a:xfrm>
              <a:off x="5610225" y="5808663"/>
              <a:ext cx="76200" cy="762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336" name="Oval 335"/>
            <p:cNvSpPr/>
            <p:nvPr/>
          </p:nvSpPr>
          <p:spPr>
            <a:xfrm>
              <a:off x="5638800" y="5486400"/>
              <a:ext cx="76200" cy="762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337" name="Oval 336"/>
            <p:cNvSpPr/>
            <p:nvPr/>
          </p:nvSpPr>
          <p:spPr>
            <a:xfrm>
              <a:off x="5610225" y="5816600"/>
              <a:ext cx="76200" cy="762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338" name="Oval 337"/>
            <p:cNvSpPr/>
            <p:nvPr/>
          </p:nvSpPr>
          <p:spPr>
            <a:xfrm>
              <a:off x="5610225" y="5503863"/>
              <a:ext cx="76200" cy="762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339" name="Oval 338"/>
            <p:cNvSpPr/>
            <p:nvPr/>
          </p:nvSpPr>
          <p:spPr>
            <a:xfrm>
              <a:off x="5715000" y="5867400"/>
              <a:ext cx="76200" cy="762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340" name="Oval 339"/>
            <p:cNvSpPr/>
            <p:nvPr/>
          </p:nvSpPr>
          <p:spPr>
            <a:xfrm>
              <a:off x="5737225" y="5410200"/>
              <a:ext cx="76200" cy="762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341" name="Oval 340"/>
            <p:cNvSpPr/>
            <p:nvPr/>
          </p:nvSpPr>
          <p:spPr>
            <a:xfrm>
              <a:off x="5699125" y="5730875"/>
              <a:ext cx="76200" cy="762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342" name="Oval 341"/>
            <p:cNvSpPr/>
            <p:nvPr/>
          </p:nvSpPr>
          <p:spPr>
            <a:xfrm>
              <a:off x="5661025" y="5819775"/>
              <a:ext cx="76200" cy="762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343" name="Oval 342"/>
            <p:cNvSpPr/>
            <p:nvPr/>
          </p:nvSpPr>
          <p:spPr>
            <a:xfrm>
              <a:off x="5699125" y="6045200"/>
              <a:ext cx="76200" cy="762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344" name="Oval 343"/>
            <p:cNvSpPr/>
            <p:nvPr/>
          </p:nvSpPr>
          <p:spPr>
            <a:xfrm>
              <a:off x="5694363" y="5551488"/>
              <a:ext cx="76200" cy="762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345" name="Oval 344"/>
            <p:cNvSpPr/>
            <p:nvPr/>
          </p:nvSpPr>
          <p:spPr>
            <a:xfrm>
              <a:off x="5784850" y="5915025"/>
              <a:ext cx="76200" cy="762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346" name="Oval 345"/>
            <p:cNvSpPr/>
            <p:nvPr/>
          </p:nvSpPr>
          <p:spPr>
            <a:xfrm>
              <a:off x="5584825" y="5334000"/>
              <a:ext cx="76200" cy="762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347" name="Oval 346"/>
            <p:cNvSpPr/>
            <p:nvPr/>
          </p:nvSpPr>
          <p:spPr>
            <a:xfrm>
              <a:off x="5784850" y="5610225"/>
              <a:ext cx="76200" cy="762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348" name="Oval 347"/>
            <p:cNvSpPr/>
            <p:nvPr/>
          </p:nvSpPr>
          <p:spPr>
            <a:xfrm>
              <a:off x="5661025" y="5715000"/>
              <a:ext cx="76200" cy="762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349" name="Oval 348"/>
            <p:cNvSpPr/>
            <p:nvPr/>
          </p:nvSpPr>
          <p:spPr>
            <a:xfrm>
              <a:off x="5257800" y="5514975"/>
              <a:ext cx="76200" cy="762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350" name="Oval 349"/>
            <p:cNvSpPr/>
            <p:nvPr/>
          </p:nvSpPr>
          <p:spPr>
            <a:xfrm>
              <a:off x="5219700" y="5835650"/>
              <a:ext cx="76200" cy="762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351" name="Oval 350"/>
            <p:cNvSpPr/>
            <p:nvPr/>
          </p:nvSpPr>
          <p:spPr>
            <a:xfrm>
              <a:off x="5181600" y="5926138"/>
              <a:ext cx="76200" cy="762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352" name="Oval 351"/>
            <p:cNvSpPr/>
            <p:nvPr/>
          </p:nvSpPr>
          <p:spPr>
            <a:xfrm>
              <a:off x="5076825" y="6248400"/>
              <a:ext cx="76200" cy="762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353" name="Oval 352"/>
            <p:cNvSpPr/>
            <p:nvPr/>
          </p:nvSpPr>
          <p:spPr>
            <a:xfrm>
              <a:off x="5219700" y="6149975"/>
              <a:ext cx="76200" cy="762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354" name="Oval 353"/>
            <p:cNvSpPr/>
            <p:nvPr/>
          </p:nvSpPr>
          <p:spPr>
            <a:xfrm>
              <a:off x="5057775" y="6030913"/>
              <a:ext cx="76200" cy="762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355" name="Oval 354"/>
            <p:cNvSpPr/>
            <p:nvPr/>
          </p:nvSpPr>
          <p:spPr>
            <a:xfrm>
              <a:off x="5214938" y="5656263"/>
              <a:ext cx="76200" cy="762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356" name="Oval 355"/>
            <p:cNvSpPr/>
            <p:nvPr/>
          </p:nvSpPr>
          <p:spPr>
            <a:xfrm>
              <a:off x="5076825" y="6073775"/>
              <a:ext cx="76200" cy="762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357" name="Oval 356"/>
            <p:cNvSpPr/>
            <p:nvPr/>
          </p:nvSpPr>
          <p:spPr>
            <a:xfrm>
              <a:off x="5076825" y="5762625"/>
              <a:ext cx="76200" cy="762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358" name="Oval 357"/>
            <p:cNvSpPr/>
            <p:nvPr/>
          </p:nvSpPr>
          <p:spPr>
            <a:xfrm>
              <a:off x="5105400" y="5438775"/>
              <a:ext cx="76200" cy="762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359" name="Oval 358"/>
            <p:cNvSpPr/>
            <p:nvPr/>
          </p:nvSpPr>
          <p:spPr>
            <a:xfrm>
              <a:off x="5076825" y="5768975"/>
              <a:ext cx="76200" cy="762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360" name="Oval 359"/>
            <p:cNvSpPr/>
            <p:nvPr/>
          </p:nvSpPr>
          <p:spPr>
            <a:xfrm>
              <a:off x="5076825" y="5457825"/>
              <a:ext cx="76200" cy="762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361" name="Oval 360"/>
            <p:cNvSpPr/>
            <p:nvPr/>
          </p:nvSpPr>
          <p:spPr>
            <a:xfrm>
              <a:off x="5181600" y="5819775"/>
              <a:ext cx="76200" cy="762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362" name="Oval 361"/>
            <p:cNvSpPr/>
            <p:nvPr/>
          </p:nvSpPr>
          <p:spPr>
            <a:xfrm>
              <a:off x="5203825" y="5362575"/>
              <a:ext cx="76200" cy="762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363" name="Oval 362"/>
            <p:cNvSpPr/>
            <p:nvPr/>
          </p:nvSpPr>
          <p:spPr>
            <a:xfrm>
              <a:off x="5165725" y="5683250"/>
              <a:ext cx="76200" cy="762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364" name="Oval 363"/>
            <p:cNvSpPr/>
            <p:nvPr/>
          </p:nvSpPr>
          <p:spPr>
            <a:xfrm>
              <a:off x="5127625" y="5773738"/>
              <a:ext cx="76200" cy="762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365" name="Oval 364"/>
            <p:cNvSpPr/>
            <p:nvPr/>
          </p:nvSpPr>
          <p:spPr>
            <a:xfrm>
              <a:off x="5165725" y="5997575"/>
              <a:ext cx="76200" cy="762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366" name="Oval 365"/>
            <p:cNvSpPr/>
            <p:nvPr/>
          </p:nvSpPr>
          <p:spPr>
            <a:xfrm>
              <a:off x="5160963" y="5503863"/>
              <a:ext cx="76200" cy="762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367" name="Oval 366"/>
            <p:cNvSpPr/>
            <p:nvPr/>
          </p:nvSpPr>
          <p:spPr>
            <a:xfrm>
              <a:off x="5251450" y="5867400"/>
              <a:ext cx="76200" cy="762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368" name="Oval 367"/>
            <p:cNvSpPr/>
            <p:nvPr/>
          </p:nvSpPr>
          <p:spPr>
            <a:xfrm>
              <a:off x="5051425" y="5286375"/>
              <a:ext cx="76200" cy="762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369" name="Oval 368"/>
            <p:cNvSpPr/>
            <p:nvPr/>
          </p:nvSpPr>
          <p:spPr>
            <a:xfrm>
              <a:off x="5251450" y="5562600"/>
              <a:ext cx="76200" cy="762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370" name="Oval 369"/>
            <p:cNvSpPr/>
            <p:nvPr/>
          </p:nvSpPr>
          <p:spPr>
            <a:xfrm>
              <a:off x="5127625" y="5667375"/>
              <a:ext cx="76200" cy="762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371" name="Oval 370"/>
            <p:cNvSpPr/>
            <p:nvPr/>
          </p:nvSpPr>
          <p:spPr>
            <a:xfrm>
              <a:off x="4168775" y="5486400"/>
              <a:ext cx="76200" cy="762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372" name="Oval 371"/>
            <p:cNvSpPr/>
            <p:nvPr/>
          </p:nvSpPr>
          <p:spPr>
            <a:xfrm>
              <a:off x="4130675" y="5807075"/>
              <a:ext cx="76200" cy="762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373" name="Oval 372"/>
            <p:cNvSpPr/>
            <p:nvPr/>
          </p:nvSpPr>
          <p:spPr>
            <a:xfrm>
              <a:off x="4092575" y="5895975"/>
              <a:ext cx="76200" cy="762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374" name="Oval 373"/>
            <p:cNvSpPr/>
            <p:nvPr/>
          </p:nvSpPr>
          <p:spPr>
            <a:xfrm>
              <a:off x="3987800" y="6219825"/>
              <a:ext cx="76200" cy="762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375" name="Oval 374"/>
            <p:cNvSpPr/>
            <p:nvPr/>
          </p:nvSpPr>
          <p:spPr>
            <a:xfrm>
              <a:off x="4130675" y="6121400"/>
              <a:ext cx="76200" cy="762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376" name="Oval 375"/>
            <p:cNvSpPr/>
            <p:nvPr/>
          </p:nvSpPr>
          <p:spPr>
            <a:xfrm>
              <a:off x="3968750" y="6002338"/>
              <a:ext cx="76200" cy="762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377" name="Oval 376"/>
            <p:cNvSpPr/>
            <p:nvPr/>
          </p:nvSpPr>
          <p:spPr>
            <a:xfrm>
              <a:off x="4125913" y="5627688"/>
              <a:ext cx="76200" cy="762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378" name="Oval 377"/>
            <p:cNvSpPr/>
            <p:nvPr/>
          </p:nvSpPr>
          <p:spPr>
            <a:xfrm>
              <a:off x="3987800" y="6045200"/>
              <a:ext cx="76200" cy="762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379" name="Oval 378"/>
            <p:cNvSpPr/>
            <p:nvPr/>
          </p:nvSpPr>
          <p:spPr>
            <a:xfrm>
              <a:off x="3987800" y="5732463"/>
              <a:ext cx="76200" cy="762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380" name="Oval 379"/>
            <p:cNvSpPr/>
            <p:nvPr/>
          </p:nvSpPr>
          <p:spPr>
            <a:xfrm>
              <a:off x="4016375" y="5410200"/>
              <a:ext cx="76200" cy="762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381" name="Oval 380"/>
            <p:cNvSpPr/>
            <p:nvPr/>
          </p:nvSpPr>
          <p:spPr>
            <a:xfrm>
              <a:off x="3987800" y="5740400"/>
              <a:ext cx="76200" cy="762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382" name="Oval 381"/>
            <p:cNvSpPr/>
            <p:nvPr/>
          </p:nvSpPr>
          <p:spPr>
            <a:xfrm>
              <a:off x="3987800" y="5427663"/>
              <a:ext cx="76200" cy="762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383" name="Oval 382"/>
            <p:cNvSpPr/>
            <p:nvPr/>
          </p:nvSpPr>
          <p:spPr>
            <a:xfrm>
              <a:off x="4092575" y="5791200"/>
              <a:ext cx="76200" cy="762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384" name="Oval 383"/>
            <p:cNvSpPr/>
            <p:nvPr/>
          </p:nvSpPr>
          <p:spPr>
            <a:xfrm>
              <a:off x="4114800" y="5334000"/>
              <a:ext cx="76200" cy="762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385" name="Oval 384"/>
            <p:cNvSpPr/>
            <p:nvPr/>
          </p:nvSpPr>
          <p:spPr>
            <a:xfrm>
              <a:off x="4076700" y="5654675"/>
              <a:ext cx="76200" cy="762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386" name="Oval 385"/>
            <p:cNvSpPr/>
            <p:nvPr/>
          </p:nvSpPr>
          <p:spPr>
            <a:xfrm>
              <a:off x="4038600" y="5743575"/>
              <a:ext cx="76200" cy="762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387" name="Oval 386"/>
            <p:cNvSpPr/>
            <p:nvPr/>
          </p:nvSpPr>
          <p:spPr>
            <a:xfrm>
              <a:off x="4076700" y="5969000"/>
              <a:ext cx="76200" cy="762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388" name="Oval 387"/>
            <p:cNvSpPr/>
            <p:nvPr/>
          </p:nvSpPr>
          <p:spPr>
            <a:xfrm>
              <a:off x="4071938" y="5475288"/>
              <a:ext cx="76200" cy="762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389" name="Oval 388"/>
            <p:cNvSpPr/>
            <p:nvPr/>
          </p:nvSpPr>
          <p:spPr>
            <a:xfrm>
              <a:off x="4162425" y="5838825"/>
              <a:ext cx="76200" cy="762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390" name="Oval 389"/>
            <p:cNvSpPr/>
            <p:nvPr/>
          </p:nvSpPr>
          <p:spPr>
            <a:xfrm>
              <a:off x="3962400" y="5257800"/>
              <a:ext cx="76200" cy="762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391" name="Oval 390"/>
            <p:cNvSpPr/>
            <p:nvPr/>
          </p:nvSpPr>
          <p:spPr>
            <a:xfrm>
              <a:off x="4162425" y="5534025"/>
              <a:ext cx="76200" cy="762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392" name="Oval 391"/>
            <p:cNvSpPr/>
            <p:nvPr/>
          </p:nvSpPr>
          <p:spPr>
            <a:xfrm>
              <a:off x="4038600" y="5638800"/>
              <a:ext cx="76200" cy="762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393" name="Oval 392"/>
            <p:cNvSpPr/>
            <p:nvPr/>
          </p:nvSpPr>
          <p:spPr>
            <a:xfrm>
              <a:off x="2797175" y="5562600"/>
              <a:ext cx="76200" cy="762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394" name="Oval 393"/>
            <p:cNvSpPr/>
            <p:nvPr/>
          </p:nvSpPr>
          <p:spPr>
            <a:xfrm>
              <a:off x="2759075" y="5883275"/>
              <a:ext cx="76200" cy="762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395" name="Oval 394"/>
            <p:cNvSpPr/>
            <p:nvPr/>
          </p:nvSpPr>
          <p:spPr>
            <a:xfrm>
              <a:off x="2720975" y="5972175"/>
              <a:ext cx="76200" cy="762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396" name="Oval 395"/>
            <p:cNvSpPr/>
            <p:nvPr/>
          </p:nvSpPr>
          <p:spPr>
            <a:xfrm>
              <a:off x="2616200" y="6296025"/>
              <a:ext cx="76200" cy="762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397" name="Oval 396"/>
            <p:cNvSpPr/>
            <p:nvPr/>
          </p:nvSpPr>
          <p:spPr>
            <a:xfrm>
              <a:off x="2759075" y="6197600"/>
              <a:ext cx="76200" cy="762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398" name="Oval 397"/>
            <p:cNvSpPr/>
            <p:nvPr/>
          </p:nvSpPr>
          <p:spPr>
            <a:xfrm>
              <a:off x="2597150" y="6078538"/>
              <a:ext cx="76200" cy="762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399" name="Oval 398"/>
            <p:cNvSpPr/>
            <p:nvPr/>
          </p:nvSpPr>
          <p:spPr>
            <a:xfrm>
              <a:off x="2754313" y="5703888"/>
              <a:ext cx="76200" cy="762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400" name="Oval 399"/>
            <p:cNvSpPr/>
            <p:nvPr/>
          </p:nvSpPr>
          <p:spPr>
            <a:xfrm>
              <a:off x="2616200" y="6121400"/>
              <a:ext cx="76200" cy="762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401" name="Oval 400"/>
            <p:cNvSpPr/>
            <p:nvPr/>
          </p:nvSpPr>
          <p:spPr>
            <a:xfrm>
              <a:off x="2616200" y="5808663"/>
              <a:ext cx="76200" cy="762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402" name="Oval 401"/>
            <p:cNvSpPr/>
            <p:nvPr/>
          </p:nvSpPr>
          <p:spPr>
            <a:xfrm>
              <a:off x="2644775" y="5486400"/>
              <a:ext cx="76200" cy="762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403" name="Oval 402"/>
            <p:cNvSpPr/>
            <p:nvPr/>
          </p:nvSpPr>
          <p:spPr>
            <a:xfrm>
              <a:off x="2616200" y="5816600"/>
              <a:ext cx="76200" cy="762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404" name="Oval 403"/>
            <p:cNvSpPr/>
            <p:nvPr/>
          </p:nvSpPr>
          <p:spPr>
            <a:xfrm>
              <a:off x="2616200" y="5503863"/>
              <a:ext cx="76200" cy="762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405" name="Oval 404"/>
            <p:cNvSpPr/>
            <p:nvPr/>
          </p:nvSpPr>
          <p:spPr>
            <a:xfrm>
              <a:off x="2720975" y="5867400"/>
              <a:ext cx="76200" cy="762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406" name="Oval 405"/>
            <p:cNvSpPr/>
            <p:nvPr/>
          </p:nvSpPr>
          <p:spPr>
            <a:xfrm>
              <a:off x="2743200" y="5410200"/>
              <a:ext cx="76200" cy="762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407" name="Oval 406"/>
            <p:cNvSpPr/>
            <p:nvPr/>
          </p:nvSpPr>
          <p:spPr>
            <a:xfrm>
              <a:off x="2705100" y="5730875"/>
              <a:ext cx="76200" cy="762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408" name="Oval 407"/>
            <p:cNvSpPr/>
            <p:nvPr/>
          </p:nvSpPr>
          <p:spPr>
            <a:xfrm>
              <a:off x="2667000" y="5819775"/>
              <a:ext cx="76200" cy="762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409" name="Oval 408"/>
            <p:cNvSpPr/>
            <p:nvPr/>
          </p:nvSpPr>
          <p:spPr>
            <a:xfrm>
              <a:off x="2705100" y="6045200"/>
              <a:ext cx="76200" cy="762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410" name="Oval 409"/>
            <p:cNvSpPr/>
            <p:nvPr/>
          </p:nvSpPr>
          <p:spPr>
            <a:xfrm>
              <a:off x="2700338" y="5551488"/>
              <a:ext cx="76200" cy="762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411" name="Oval 410"/>
            <p:cNvSpPr/>
            <p:nvPr/>
          </p:nvSpPr>
          <p:spPr>
            <a:xfrm>
              <a:off x="2790825" y="5915025"/>
              <a:ext cx="76200" cy="762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412" name="Oval 411"/>
            <p:cNvSpPr/>
            <p:nvPr/>
          </p:nvSpPr>
          <p:spPr>
            <a:xfrm>
              <a:off x="2590800" y="5334000"/>
              <a:ext cx="76200" cy="762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413" name="Oval 412"/>
            <p:cNvSpPr/>
            <p:nvPr/>
          </p:nvSpPr>
          <p:spPr>
            <a:xfrm>
              <a:off x="2790825" y="5610225"/>
              <a:ext cx="76200" cy="762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414" name="Oval 413"/>
            <p:cNvSpPr/>
            <p:nvPr/>
          </p:nvSpPr>
          <p:spPr>
            <a:xfrm>
              <a:off x="2667000" y="5715000"/>
              <a:ext cx="76200" cy="762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</p:grpSp>
      <p:sp>
        <p:nvSpPr>
          <p:cNvPr id="18" name="Footer Placeholder 17">
            <a:extLst>
              <a:ext uri="{FF2B5EF4-FFF2-40B4-BE49-F238E27FC236}">
                <a16:creationId xmlns:a16="http://schemas.microsoft.com/office/drawing/2014/main" id="{3233D776-3BFF-2139-04AD-36A3BD37DD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574472" y="6467235"/>
            <a:ext cx="2895600" cy="365125"/>
          </a:xfrm>
        </p:spPr>
        <p:txBody>
          <a:bodyPr/>
          <a:lstStyle/>
          <a:p>
            <a:pPr>
              <a:defRPr/>
            </a:pPr>
            <a:r>
              <a:rPr lang="en-US"/>
              <a:t>Issued and Approved by: 2025.10.01</a:t>
            </a:r>
            <a:endParaRPr lang="en-US" dirty="0"/>
          </a:p>
        </p:txBody>
      </p:sp>
    </p:spTree>
    <p:custDataLst>
      <p:tags r:id="rId1"/>
    </p:custData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72" name="Rectangle 71">
            <a:extLst>
              <a:ext uri="{FF2B5EF4-FFF2-40B4-BE49-F238E27FC236}">
                <a16:creationId xmlns:a16="http://schemas.microsoft.com/office/drawing/2014/main" id="{907EF6B7-1338-4443-8C46-6A318D952DF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286" y="0"/>
            <a:ext cx="9141714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4" name="Freeform: Shape 73">
            <a:extLst>
              <a:ext uri="{FF2B5EF4-FFF2-40B4-BE49-F238E27FC236}">
                <a16:creationId xmlns:a16="http://schemas.microsoft.com/office/drawing/2014/main" id="{DAAE4CDD-124C-4DCF-9584-B6033B545DD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3125454" cy="6858000"/>
          </a:xfrm>
          <a:custGeom>
            <a:avLst/>
            <a:gdLst>
              <a:gd name="connsiteX0" fmla="*/ 0 w 4167271"/>
              <a:gd name="connsiteY0" fmla="*/ 0 h 6858000"/>
              <a:gd name="connsiteX1" fmla="*/ 2259550 w 4167271"/>
              <a:gd name="connsiteY1" fmla="*/ 0 h 6858000"/>
              <a:gd name="connsiteX2" fmla="*/ 2387803 w 4167271"/>
              <a:gd name="connsiteY2" fmla="*/ 82222 h 6858000"/>
              <a:gd name="connsiteX3" fmla="*/ 4167271 w 4167271"/>
              <a:gd name="connsiteY3" fmla="*/ 3429000 h 6858000"/>
              <a:gd name="connsiteX4" fmla="*/ 2387803 w 4167271"/>
              <a:gd name="connsiteY4" fmla="*/ 6775779 h 6858000"/>
              <a:gd name="connsiteX5" fmla="*/ 2259550 w 4167271"/>
              <a:gd name="connsiteY5" fmla="*/ 6858000 h 6858000"/>
              <a:gd name="connsiteX6" fmla="*/ 0 w 4167271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167271" h="6858000">
                <a:moveTo>
                  <a:pt x="0" y="0"/>
                </a:moveTo>
                <a:lnTo>
                  <a:pt x="2259550" y="0"/>
                </a:lnTo>
                <a:lnTo>
                  <a:pt x="2387803" y="82222"/>
                </a:lnTo>
                <a:cubicBezTo>
                  <a:pt x="3461407" y="807534"/>
                  <a:pt x="4167271" y="2035835"/>
                  <a:pt x="4167271" y="3429000"/>
                </a:cubicBezTo>
                <a:cubicBezTo>
                  <a:pt x="4167271" y="4822165"/>
                  <a:pt x="3461407" y="6050467"/>
                  <a:pt x="2387803" y="6775779"/>
                </a:cubicBezTo>
                <a:lnTo>
                  <a:pt x="225955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>
          <a:xfrm>
            <a:off x="515125" y="1153572"/>
            <a:ext cx="2400300" cy="4461163"/>
          </a:xfrm>
        </p:spPr>
        <p:txBody>
          <a:bodyPr>
            <a:normAutofit/>
          </a:bodyPr>
          <a:lstStyle/>
          <a:p>
            <a:pPr algn="l"/>
            <a:r>
              <a:rPr lang="en-US" dirty="0">
                <a:solidFill>
                  <a:srgbClr val="FFFFFF"/>
                </a:solidFill>
              </a:rPr>
              <a:t>Blood: Breath</a:t>
            </a:r>
            <a:br>
              <a:rPr lang="en-US" dirty="0">
                <a:solidFill>
                  <a:srgbClr val="FFFFFF"/>
                </a:solidFill>
              </a:rPr>
            </a:br>
            <a:r>
              <a:rPr lang="en-US" dirty="0">
                <a:solidFill>
                  <a:srgbClr val="FFFFFF"/>
                </a:solidFill>
              </a:rPr>
              <a:t>Ratio	</a:t>
            </a:r>
          </a:p>
        </p:txBody>
      </p:sp>
      <p:sp>
        <p:nvSpPr>
          <p:cNvPr id="76" name="Arc 75">
            <a:extLst>
              <a:ext uri="{FF2B5EF4-FFF2-40B4-BE49-F238E27FC236}">
                <a16:creationId xmlns:a16="http://schemas.microsoft.com/office/drawing/2014/main" id="{081E4A58-353D-44AE-B2FC-2A74E2E400F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V="1">
            <a:off x="5662801" y="2455479"/>
            <a:ext cx="3062575" cy="4083433"/>
          </a:xfrm>
          <a:prstGeom prst="arc">
            <a:avLst/>
          </a:prstGeom>
          <a:ln w="127000" cap="rnd">
            <a:solidFill>
              <a:schemeClr val="accent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7651" name="Rectangle 3"/>
          <p:cNvSpPr>
            <a:spLocks noGrp="1" noChangeArrowheads="1"/>
          </p:cNvSpPr>
          <p:nvPr>
            <p:ph idx="1"/>
          </p:nvPr>
        </p:nvSpPr>
        <p:spPr>
          <a:xfrm>
            <a:off x="3335481" y="591344"/>
            <a:ext cx="5179868" cy="5585619"/>
          </a:xfrm>
        </p:spPr>
        <p:txBody>
          <a:bodyPr anchor="ctr">
            <a:normAutofit/>
          </a:bodyPr>
          <a:lstStyle/>
          <a:p>
            <a:pPr>
              <a:lnSpc>
                <a:spcPct val="90000"/>
              </a:lnSpc>
            </a:pPr>
            <a:r>
              <a:rPr lang="en-US" sz="2700" dirty="0"/>
              <a:t>Used to compare blood and breath results.</a:t>
            </a:r>
          </a:p>
          <a:p>
            <a:pPr>
              <a:lnSpc>
                <a:spcPct val="90000"/>
              </a:lnSpc>
            </a:pPr>
            <a:r>
              <a:rPr lang="en-US" sz="2700" dirty="0"/>
              <a:t>May explain why breath is often lower than blood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endParaRPr lang="en-US" sz="2700" dirty="0"/>
          </a:p>
          <a:p>
            <a:pPr marL="0" indent="0">
              <a:lnSpc>
                <a:spcPct val="90000"/>
              </a:lnSpc>
              <a:buNone/>
            </a:pPr>
            <a:r>
              <a:rPr lang="en-US" sz="2700" dirty="0"/>
              <a:t>If you need BAC, draw legal blood. For routine cases, </a:t>
            </a:r>
            <a:r>
              <a:rPr lang="en-US" sz="2700" dirty="0" err="1"/>
              <a:t>BrAC</a:t>
            </a:r>
            <a:r>
              <a:rPr lang="en-US" sz="2700" dirty="0"/>
              <a:t> is faster and easier.</a:t>
            </a:r>
          </a:p>
          <a:p>
            <a:pPr marL="0" indent="0">
              <a:lnSpc>
                <a:spcPct val="90000"/>
              </a:lnSpc>
              <a:buNone/>
            </a:pPr>
            <a:r>
              <a:rPr lang="en-US" sz="2700" dirty="0"/>
              <a:t>Legal limits are set for </a:t>
            </a:r>
            <a:r>
              <a:rPr lang="en-US" sz="2700" u="sng" dirty="0"/>
              <a:t>both</a:t>
            </a:r>
            <a:r>
              <a:rPr lang="en-US" sz="2700" dirty="0"/>
              <a:t> types of samples. This eliminates many arguments regarding blood:breath ratios.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C1CF83E3-490E-5E4A-4C75-2372FAAD79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Issued and Approved by: 2025.10.01</a:t>
            </a:r>
          </a:p>
        </p:txBody>
      </p:sp>
    </p:spTree>
    <p:custDataLst>
      <p:tags r:id="rId1"/>
    </p:custData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28600"/>
            <a:ext cx="8229600" cy="1143000"/>
          </a:xfrm>
        </p:spPr>
        <p:txBody>
          <a:bodyPr/>
          <a:lstStyle/>
          <a:p>
            <a:r>
              <a:rPr lang="en-US" dirty="0"/>
              <a:t>Breath Units	</a:t>
            </a:r>
          </a:p>
        </p:txBody>
      </p:sp>
      <p:sp>
        <p:nvSpPr>
          <p:cNvPr id="28675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605867"/>
            <a:ext cx="8229600" cy="1518334"/>
          </a:xfrm>
        </p:spPr>
        <p:txBody>
          <a:bodyPr/>
          <a:lstStyle/>
          <a:p>
            <a:r>
              <a:rPr lang="en-US" sz="3600" b="1" dirty="0">
                <a:solidFill>
                  <a:srgbClr val="FFFF00"/>
                </a:solidFill>
              </a:rPr>
              <a:t>g/210 L</a:t>
            </a:r>
            <a:r>
              <a:rPr lang="en-US" sz="3600" dirty="0">
                <a:solidFill>
                  <a:srgbClr val="FFFF00"/>
                </a:solidFill>
              </a:rPr>
              <a:t> (memorize!)</a:t>
            </a:r>
          </a:p>
          <a:p>
            <a:r>
              <a:rPr lang="en-US" sz="3600" dirty="0"/>
              <a:t>Comes from the 2100:1 ratio</a:t>
            </a:r>
          </a:p>
        </p:txBody>
      </p:sp>
      <p:sp>
        <p:nvSpPr>
          <p:cNvPr id="16" name="Rectangle 15"/>
          <p:cNvSpPr/>
          <p:nvPr/>
        </p:nvSpPr>
        <p:spPr>
          <a:xfrm>
            <a:off x="985995" y="4551277"/>
            <a:ext cx="3429000" cy="129540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7" name="Oval 16"/>
          <p:cNvSpPr/>
          <p:nvPr/>
        </p:nvSpPr>
        <p:spPr>
          <a:xfrm>
            <a:off x="1940083" y="5014827"/>
            <a:ext cx="76200" cy="762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8" name="Oval 17"/>
          <p:cNvSpPr/>
          <p:nvPr/>
        </p:nvSpPr>
        <p:spPr>
          <a:xfrm>
            <a:off x="1433670" y="4943389"/>
            <a:ext cx="76200" cy="762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9" name="Oval 18"/>
          <p:cNvSpPr/>
          <p:nvPr/>
        </p:nvSpPr>
        <p:spPr>
          <a:xfrm>
            <a:off x="2071845" y="5400589"/>
            <a:ext cx="76200" cy="762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0" name="Oval 19"/>
          <p:cNvSpPr/>
          <p:nvPr/>
        </p:nvSpPr>
        <p:spPr>
          <a:xfrm>
            <a:off x="2079783" y="4867189"/>
            <a:ext cx="76200" cy="762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1" name="Oval 20"/>
          <p:cNvSpPr/>
          <p:nvPr/>
        </p:nvSpPr>
        <p:spPr>
          <a:xfrm>
            <a:off x="2194083" y="5281527"/>
            <a:ext cx="76200" cy="762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2" name="Oval 21"/>
          <p:cNvSpPr/>
          <p:nvPr/>
        </p:nvSpPr>
        <p:spPr>
          <a:xfrm>
            <a:off x="2624295" y="5227552"/>
            <a:ext cx="76200" cy="762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3" name="Oval 22"/>
          <p:cNvSpPr/>
          <p:nvPr/>
        </p:nvSpPr>
        <p:spPr>
          <a:xfrm>
            <a:off x="2700495" y="5406939"/>
            <a:ext cx="76200" cy="762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4" name="Oval 23"/>
          <p:cNvSpPr/>
          <p:nvPr/>
        </p:nvSpPr>
        <p:spPr>
          <a:xfrm>
            <a:off x="3262470" y="4952914"/>
            <a:ext cx="76200" cy="762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5" name="Oval 24"/>
          <p:cNvSpPr/>
          <p:nvPr/>
        </p:nvSpPr>
        <p:spPr>
          <a:xfrm>
            <a:off x="1586070" y="5095789"/>
            <a:ext cx="76200" cy="762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6" name="Oval 25"/>
          <p:cNvSpPr/>
          <p:nvPr/>
        </p:nvSpPr>
        <p:spPr>
          <a:xfrm>
            <a:off x="1738470" y="5248189"/>
            <a:ext cx="76200" cy="762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7" name="Oval 26"/>
          <p:cNvSpPr/>
          <p:nvPr/>
        </p:nvSpPr>
        <p:spPr>
          <a:xfrm>
            <a:off x="3432333" y="5521239"/>
            <a:ext cx="76200" cy="762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8" name="Oval 27"/>
          <p:cNvSpPr/>
          <p:nvPr/>
        </p:nvSpPr>
        <p:spPr>
          <a:xfrm>
            <a:off x="2395695" y="4970377"/>
            <a:ext cx="76200" cy="762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9" name="Oval 28"/>
          <p:cNvSpPr/>
          <p:nvPr/>
        </p:nvSpPr>
        <p:spPr>
          <a:xfrm>
            <a:off x="2881470" y="5057689"/>
            <a:ext cx="76200" cy="762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0" name="Oval 29"/>
          <p:cNvSpPr/>
          <p:nvPr/>
        </p:nvSpPr>
        <p:spPr>
          <a:xfrm>
            <a:off x="2097245" y="5105314"/>
            <a:ext cx="76200" cy="762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1" name="Oval 30"/>
          <p:cNvSpPr/>
          <p:nvPr/>
        </p:nvSpPr>
        <p:spPr>
          <a:xfrm>
            <a:off x="1586070" y="5095789"/>
            <a:ext cx="76200" cy="762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2" name="Oval 31"/>
          <p:cNvSpPr/>
          <p:nvPr/>
        </p:nvSpPr>
        <p:spPr>
          <a:xfrm>
            <a:off x="2119470" y="5198977"/>
            <a:ext cx="76200" cy="762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3" name="Oval 32"/>
          <p:cNvSpPr/>
          <p:nvPr/>
        </p:nvSpPr>
        <p:spPr>
          <a:xfrm>
            <a:off x="2232183" y="5019589"/>
            <a:ext cx="76200" cy="762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4" name="Oval 33"/>
          <p:cNvSpPr/>
          <p:nvPr/>
        </p:nvSpPr>
        <p:spPr>
          <a:xfrm>
            <a:off x="2548095" y="5433927"/>
            <a:ext cx="76200" cy="762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5" name="Oval 34"/>
          <p:cNvSpPr/>
          <p:nvPr/>
        </p:nvSpPr>
        <p:spPr>
          <a:xfrm>
            <a:off x="2776695" y="5379952"/>
            <a:ext cx="76200" cy="762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6" name="Oval 35"/>
          <p:cNvSpPr/>
          <p:nvPr/>
        </p:nvSpPr>
        <p:spPr>
          <a:xfrm>
            <a:off x="2852895" y="5559339"/>
            <a:ext cx="76200" cy="762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7" name="Oval 36"/>
          <p:cNvSpPr/>
          <p:nvPr/>
        </p:nvSpPr>
        <p:spPr>
          <a:xfrm>
            <a:off x="3414870" y="5105314"/>
            <a:ext cx="76200" cy="762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8" name="Oval 37"/>
          <p:cNvSpPr/>
          <p:nvPr/>
        </p:nvSpPr>
        <p:spPr>
          <a:xfrm>
            <a:off x="1738470" y="5248189"/>
            <a:ext cx="76200" cy="762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9" name="Oval 38"/>
          <p:cNvSpPr/>
          <p:nvPr/>
        </p:nvSpPr>
        <p:spPr>
          <a:xfrm>
            <a:off x="1890870" y="5400589"/>
            <a:ext cx="76200" cy="762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40" name="Oval 39"/>
          <p:cNvSpPr/>
          <p:nvPr/>
        </p:nvSpPr>
        <p:spPr>
          <a:xfrm>
            <a:off x="3224370" y="5273589"/>
            <a:ext cx="76200" cy="762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41" name="Oval 40"/>
          <p:cNvSpPr/>
          <p:nvPr/>
        </p:nvSpPr>
        <p:spPr>
          <a:xfrm>
            <a:off x="2548095" y="5122777"/>
            <a:ext cx="76200" cy="762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42" name="Oval 41"/>
          <p:cNvSpPr/>
          <p:nvPr/>
        </p:nvSpPr>
        <p:spPr>
          <a:xfrm>
            <a:off x="3033870" y="5210089"/>
            <a:ext cx="76200" cy="762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43" name="Oval 42"/>
          <p:cNvSpPr/>
          <p:nvPr/>
        </p:nvSpPr>
        <p:spPr>
          <a:xfrm>
            <a:off x="1586070" y="5095789"/>
            <a:ext cx="76200" cy="762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44" name="Oval 43"/>
          <p:cNvSpPr/>
          <p:nvPr/>
        </p:nvSpPr>
        <p:spPr>
          <a:xfrm>
            <a:off x="1738470" y="5248189"/>
            <a:ext cx="76200" cy="762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45" name="Oval 44"/>
          <p:cNvSpPr/>
          <p:nvPr/>
        </p:nvSpPr>
        <p:spPr>
          <a:xfrm>
            <a:off x="1901983" y="5205327"/>
            <a:ext cx="76200" cy="762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46" name="Oval 45"/>
          <p:cNvSpPr/>
          <p:nvPr/>
        </p:nvSpPr>
        <p:spPr>
          <a:xfrm>
            <a:off x="2384583" y="5171989"/>
            <a:ext cx="76200" cy="762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47" name="Oval 46"/>
          <p:cNvSpPr/>
          <p:nvPr/>
        </p:nvSpPr>
        <p:spPr>
          <a:xfrm>
            <a:off x="2700495" y="5586327"/>
            <a:ext cx="76200" cy="762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48" name="Oval 47"/>
          <p:cNvSpPr/>
          <p:nvPr/>
        </p:nvSpPr>
        <p:spPr>
          <a:xfrm>
            <a:off x="2929095" y="5532352"/>
            <a:ext cx="76200" cy="762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49" name="Oval 48"/>
          <p:cNvSpPr/>
          <p:nvPr/>
        </p:nvSpPr>
        <p:spPr>
          <a:xfrm>
            <a:off x="3005295" y="5711739"/>
            <a:ext cx="76200" cy="762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0" name="Oval 49"/>
          <p:cNvSpPr/>
          <p:nvPr/>
        </p:nvSpPr>
        <p:spPr>
          <a:xfrm>
            <a:off x="3376770" y="5372014"/>
            <a:ext cx="76200" cy="762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1" name="Oval 50"/>
          <p:cNvSpPr/>
          <p:nvPr/>
        </p:nvSpPr>
        <p:spPr>
          <a:xfrm>
            <a:off x="1890870" y="5400589"/>
            <a:ext cx="76200" cy="762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2" name="Oval 51"/>
          <p:cNvSpPr/>
          <p:nvPr/>
        </p:nvSpPr>
        <p:spPr>
          <a:xfrm>
            <a:off x="2043270" y="5552989"/>
            <a:ext cx="76200" cy="762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3" name="Oval 52"/>
          <p:cNvSpPr/>
          <p:nvPr/>
        </p:nvSpPr>
        <p:spPr>
          <a:xfrm>
            <a:off x="2986245" y="5368839"/>
            <a:ext cx="76200" cy="762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4" name="Oval 53"/>
          <p:cNvSpPr/>
          <p:nvPr/>
        </p:nvSpPr>
        <p:spPr>
          <a:xfrm>
            <a:off x="2700495" y="5275177"/>
            <a:ext cx="76200" cy="762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5" name="Oval 54"/>
          <p:cNvSpPr/>
          <p:nvPr/>
        </p:nvSpPr>
        <p:spPr>
          <a:xfrm>
            <a:off x="3186270" y="5362489"/>
            <a:ext cx="76200" cy="762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6" name="Oval 55"/>
          <p:cNvSpPr/>
          <p:nvPr/>
        </p:nvSpPr>
        <p:spPr>
          <a:xfrm>
            <a:off x="1738470" y="5248189"/>
            <a:ext cx="76200" cy="762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7" name="Oval 56"/>
          <p:cNvSpPr/>
          <p:nvPr/>
        </p:nvSpPr>
        <p:spPr>
          <a:xfrm>
            <a:off x="1890870" y="5400589"/>
            <a:ext cx="76200" cy="762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8" name="Oval 57"/>
          <p:cNvSpPr/>
          <p:nvPr/>
        </p:nvSpPr>
        <p:spPr>
          <a:xfrm>
            <a:off x="2232183" y="5378364"/>
            <a:ext cx="76200" cy="762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9" name="Oval 58"/>
          <p:cNvSpPr/>
          <p:nvPr/>
        </p:nvSpPr>
        <p:spPr>
          <a:xfrm>
            <a:off x="2536983" y="5324389"/>
            <a:ext cx="76200" cy="762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0" name="Oval 59"/>
          <p:cNvSpPr/>
          <p:nvPr/>
        </p:nvSpPr>
        <p:spPr>
          <a:xfrm>
            <a:off x="2919570" y="5210089"/>
            <a:ext cx="76200" cy="762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1" name="Oval 60"/>
          <p:cNvSpPr/>
          <p:nvPr/>
        </p:nvSpPr>
        <p:spPr>
          <a:xfrm>
            <a:off x="3081495" y="5684752"/>
            <a:ext cx="76200" cy="762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2" name="Oval 61"/>
          <p:cNvSpPr/>
          <p:nvPr/>
        </p:nvSpPr>
        <p:spPr>
          <a:xfrm>
            <a:off x="1776570" y="5102139"/>
            <a:ext cx="76200" cy="762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3" name="Oval 62"/>
          <p:cNvSpPr/>
          <p:nvPr/>
        </p:nvSpPr>
        <p:spPr>
          <a:xfrm>
            <a:off x="3224370" y="5586327"/>
            <a:ext cx="76200" cy="762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4" name="Oval 63"/>
          <p:cNvSpPr/>
          <p:nvPr/>
        </p:nvSpPr>
        <p:spPr>
          <a:xfrm>
            <a:off x="2043270" y="5552989"/>
            <a:ext cx="76200" cy="762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5" name="Oval 64"/>
          <p:cNvSpPr/>
          <p:nvPr/>
        </p:nvSpPr>
        <p:spPr>
          <a:xfrm>
            <a:off x="2319495" y="5514889"/>
            <a:ext cx="76200" cy="762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6" name="Oval 65"/>
          <p:cNvSpPr/>
          <p:nvPr/>
        </p:nvSpPr>
        <p:spPr>
          <a:xfrm>
            <a:off x="3062445" y="5467264"/>
            <a:ext cx="76200" cy="762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7" name="Oval 66"/>
          <p:cNvSpPr/>
          <p:nvPr/>
        </p:nvSpPr>
        <p:spPr>
          <a:xfrm>
            <a:off x="2852895" y="5427577"/>
            <a:ext cx="76200" cy="762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8" name="Oval 67"/>
          <p:cNvSpPr/>
          <p:nvPr/>
        </p:nvSpPr>
        <p:spPr>
          <a:xfrm>
            <a:off x="3338670" y="5514889"/>
            <a:ext cx="76200" cy="762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9" name="Oval 68"/>
          <p:cNvSpPr/>
          <p:nvPr/>
        </p:nvSpPr>
        <p:spPr>
          <a:xfrm>
            <a:off x="1890870" y="5400589"/>
            <a:ext cx="76200" cy="762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0" name="Oval 69"/>
          <p:cNvSpPr/>
          <p:nvPr/>
        </p:nvSpPr>
        <p:spPr>
          <a:xfrm>
            <a:off x="2043270" y="5552989"/>
            <a:ext cx="76200" cy="762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1" name="Oval 70"/>
          <p:cNvSpPr/>
          <p:nvPr/>
        </p:nvSpPr>
        <p:spPr>
          <a:xfrm>
            <a:off x="1776570" y="4914814"/>
            <a:ext cx="76200" cy="762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2" name="Oval 71"/>
          <p:cNvSpPr/>
          <p:nvPr/>
        </p:nvSpPr>
        <p:spPr>
          <a:xfrm>
            <a:off x="2689383" y="5476789"/>
            <a:ext cx="76200" cy="762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3" name="Oval 72"/>
          <p:cNvSpPr/>
          <p:nvPr/>
        </p:nvSpPr>
        <p:spPr>
          <a:xfrm>
            <a:off x="2346483" y="5579977"/>
            <a:ext cx="76200" cy="762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4" name="Oval 73"/>
          <p:cNvSpPr/>
          <p:nvPr/>
        </p:nvSpPr>
        <p:spPr>
          <a:xfrm>
            <a:off x="3219608" y="5094202"/>
            <a:ext cx="76200" cy="762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5" name="Oval 74"/>
          <p:cNvSpPr/>
          <p:nvPr/>
        </p:nvSpPr>
        <p:spPr>
          <a:xfrm>
            <a:off x="2765583" y="5102139"/>
            <a:ext cx="76200" cy="762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6" name="Oval 75"/>
          <p:cNvSpPr/>
          <p:nvPr/>
        </p:nvSpPr>
        <p:spPr>
          <a:xfrm>
            <a:off x="2756058" y="4970377"/>
            <a:ext cx="76200" cy="762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7" name="Oval 76"/>
          <p:cNvSpPr/>
          <p:nvPr/>
        </p:nvSpPr>
        <p:spPr>
          <a:xfrm>
            <a:off x="2308383" y="5140239"/>
            <a:ext cx="76200" cy="762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8" name="Oval 77"/>
          <p:cNvSpPr/>
          <p:nvPr/>
        </p:nvSpPr>
        <p:spPr>
          <a:xfrm>
            <a:off x="2471895" y="5340264"/>
            <a:ext cx="76200" cy="762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9" name="Oval 78"/>
          <p:cNvSpPr/>
          <p:nvPr/>
        </p:nvSpPr>
        <p:spPr>
          <a:xfrm>
            <a:off x="2986245" y="5064039"/>
            <a:ext cx="76200" cy="762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80" name="Oval 79"/>
          <p:cNvSpPr/>
          <p:nvPr/>
        </p:nvSpPr>
        <p:spPr>
          <a:xfrm>
            <a:off x="3005295" y="5579977"/>
            <a:ext cx="76200" cy="762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81" name="Oval 80"/>
          <p:cNvSpPr/>
          <p:nvPr/>
        </p:nvSpPr>
        <p:spPr>
          <a:xfrm>
            <a:off x="3491070" y="5667289"/>
            <a:ext cx="76200" cy="762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82" name="Oval 81"/>
          <p:cNvSpPr/>
          <p:nvPr/>
        </p:nvSpPr>
        <p:spPr>
          <a:xfrm>
            <a:off x="1357470" y="5095789"/>
            <a:ext cx="76200" cy="762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83" name="Oval 82"/>
          <p:cNvSpPr/>
          <p:nvPr/>
        </p:nvSpPr>
        <p:spPr>
          <a:xfrm>
            <a:off x="1509870" y="5248189"/>
            <a:ext cx="76200" cy="762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84" name="Oval 83"/>
          <p:cNvSpPr/>
          <p:nvPr/>
        </p:nvSpPr>
        <p:spPr>
          <a:xfrm>
            <a:off x="1443195" y="5591089"/>
            <a:ext cx="76200" cy="762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85" name="Oval 84"/>
          <p:cNvSpPr/>
          <p:nvPr/>
        </p:nvSpPr>
        <p:spPr>
          <a:xfrm>
            <a:off x="2155983" y="5171989"/>
            <a:ext cx="76200" cy="762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86" name="Oval 85"/>
          <p:cNvSpPr/>
          <p:nvPr/>
        </p:nvSpPr>
        <p:spPr>
          <a:xfrm>
            <a:off x="2471895" y="5586327"/>
            <a:ext cx="76200" cy="762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87" name="Oval 86"/>
          <p:cNvSpPr/>
          <p:nvPr/>
        </p:nvSpPr>
        <p:spPr>
          <a:xfrm>
            <a:off x="2700495" y="5532352"/>
            <a:ext cx="76200" cy="762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88" name="Oval 87"/>
          <p:cNvSpPr/>
          <p:nvPr/>
        </p:nvSpPr>
        <p:spPr>
          <a:xfrm>
            <a:off x="2776695" y="5711739"/>
            <a:ext cx="76200" cy="762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89" name="Oval 88"/>
          <p:cNvSpPr/>
          <p:nvPr/>
        </p:nvSpPr>
        <p:spPr>
          <a:xfrm>
            <a:off x="3338670" y="5257714"/>
            <a:ext cx="76200" cy="762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90" name="Oval 89"/>
          <p:cNvSpPr/>
          <p:nvPr/>
        </p:nvSpPr>
        <p:spPr>
          <a:xfrm>
            <a:off x="1662270" y="5400589"/>
            <a:ext cx="76200" cy="762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91" name="Oval 90"/>
          <p:cNvSpPr/>
          <p:nvPr/>
        </p:nvSpPr>
        <p:spPr>
          <a:xfrm>
            <a:off x="1814670" y="5552989"/>
            <a:ext cx="76200" cy="762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92" name="Oval 91"/>
          <p:cNvSpPr/>
          <p:nvPr/>
        </p:nvSpPr>
        <p:spPr>
          <a:xfrm>
            <a:off x="3643470" y="5692689"/>
            <a:ext cx="76200" cy="762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93" name="Oval 92"/>
          <p:cNvSpPr/>
          <p:nvPr/>
        </p:nvSpPr>
        <p:spPr>
          <a:xfrm>
            <a:off x="2471895" y="5275177"/>
            <a:ext cx="76200" cy="762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94" name="Oval 93"/>
          <p:cNvSpPr/>
          <p:nvPr/>
        </p:nvSpPr>
        <p:spPr>
          <a:xfrm>
            <a:off x="2957670" y="5362489"/>
            <a:ext cx="76200" cy="762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95" name="Oval 94"/>
          <p:cNvSpPr/>
          <p:nvPr/>
        </p:nvSpPr>
        <p:spPr>
          <a:xfrm>
            <a:off x="1967070" y="5019589"/>
            <a:ext cx="76200" cy="762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96" name="Oval 95"/>
          <p:cNvSpPr/>
          <p:nvPr/>
        </p:nvSpPr>
        <p:spPr>
          <a:xfrm>
            <a:off x="2119470" y="5171989"/>
            <a:ext cx="76200" cy="762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97" name="Oval 96"/>
          <p:cNvSpPr/>
          <p:nvPr/>
        </p:nvSpPr>
        <p:spPr>
          <a:xfrm>
            <a:off x="2052795" y="5514889"/>
            <a:ext cx="76200" cy="762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98" name="Oval 97"/>
          <p:cNvSpPr/>
          <p:nvPr/>
        </p:nvSpPr>
        <p:spPr>
          <a:xfrm>
            <a:off x="2765583" y="5095789"/>
            <a:ext cx="76200" cy="762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99" name="Oval 98"/>
          <p:cNvSpPr/>
          <p:nvPr/>
        </p:nvSpPr>
        <p:spPr>
          <a:xfrm>
            <a:off x="3081495" y="5510127"/>
            <a:ext cx="76200" cy="762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00" name="Oval 99"/>
          <p:cNvSpPr/>
          <p:nvPr/>
        </p:nvSpPr>
        <p:spPr>
          <a:xfrm>
            <a:off x="3310095" y="5456152"/>
            <a:ext cx="76200" cy="762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01" name="Oval 100"/>
          <p:cNvSpPr/>
          <p:nvPr/>
        </p:nvSpPr>
        <p:spPr>
          <a:xfrm>
            <a:off x="3386295" y="5635539"/>
            <a:ext cx="76200" cy="762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02" name="Oval 101"/>
          <p:cNvSpPr/>
          <p:nvPr/>
        </p:nvSpPr>
        <p:spPr>
          <a:xfrm>
            <a:off x="3948270" y="5181514"/>
            <a:ext cx="76200" cy="762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03" name="Oval 102"/>
          <p:cNvSpPr/>
          <p:nvPr/>
        </p:nvSpPr>
        <p:spPr>
          <a:xfrm>
            <a:off x="2271870" y="5324389"/>
            <a:ext cx="76200" cy="762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04" name="Oval 103"/>
          <p:cNvSpPr/>
          <p:nvPr/>
        </p:nvSpPr>
        <p:spPr>
          <a:xfrm>
            <a:off x="2424270" y="5476789"/>
            <a:ext cx="76200" cy="762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05" name="Oval 104"/>
          <p:cNvSpPr/>
          <p:nvPr/>
        </p:nvSpPr>
        <p:spPr>
          <a:xfrm>
            <a:off x="4253070" y="5616489"/>
            <a:ext cx="76200" cy="762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06" name="Oval 105"/>
          <p:cNvSpPr/>
          <p:nvPr/>
        </p:nvSpPr>
        <p:spPr>
          <a:xfrm>
            <a:off x="3081495" y="5198977"/>
            <a:ext cx="76200" cy="762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07" name="Oval 106"/>
          <p:cNvSpPr/>
          <p:nvPr/>
        </p:nvSpPr>
        <p:spPr>
          <a:xfrm>
            <a:off x="3567270" y="5286289"/>
            <a:ext cx="76200" cy="762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08" name="Oval 107"/>
          <p:cNvSpPr/>
          <p:nvPr/>
        </p:nvSpPr>
        <p:spPr>
          <a:xfrm>
            <a:off x="1052670" y="5095789"/>
            <a:ext cx="76200" cy="762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09" name="Oval 108"/>
          <p:cNvSpPr/>
          <p:nvPr/>
        </p:nvSpPr>
        <p:spPr>
          <a:xfrm>
            <a:off x="1205070" y="5248189"/>
            <a:ext cx="76200" cy="762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10" name="Oval 109"/>
          <p:cNvSpPr/>
          <p:nvPr/>
        </p:nvSpPr>
        <p:spPr>
          <a:xfrm>
            <a:off x="1138395" y="5591089"/>
            <a:ext cx="76200" cy="762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11" name="Oval 110"/>
          <p:cNvSpPr/>
          <p:nvPr/>
        </p:nvSpPr>
        <p:spPr>
          <a:xfrm>
            <a:off x="1851183" y="5171989"/>
            <a:ext cx="76200" cy="762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12" name="Oval 111"/>
          <p:cNvSpPr/>
          <p:nvPr/>
        </p:nvSpPr>
        <p:spPr>
          <a:xfrm>
            <a:off x="2167095" y="5586327"/>
            <a:ext cx="76200" cy="762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13" name="Oval 112"/>
          <p:cNvSpPr/>
          <p:nvPr/>
        </p:nvSpPr>
        <p:spPr>
          <a:xfrm>
            <a:off x="2395695" y="5532352"/>
            <a:ext cx="76200" cy="762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14" name="Oval 113"/>
          <p:cNvSpPr/>
          <p:nvPr/>
        </p:nvSpPr>
        <p:spPr>
          <a:xfrm>
            <a:off x="2471895" y="5711739"/>
            <a:ext cx="76200" cy="762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15" name="Oval 114"/>
          <p:cNvSpPr/>
          <p:nvPr/>
        </p:nvSpPr>
        <p:spPr>
          <a:xfrm>
            <a:off x="3033870" y="5257714"/>
            <a:ext cx="76200" cy="762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16" name="Oval 115"/>
          <p:cNvSpPr/>
          <p:nvPr/>
        </p:nvSpPr>
        <p:spPr>
          <a:xfrm>
            <a:off x="1357470" y="5400589"/>
            <a:ext cx="76200" cy="762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17" name="Oval 116"/>
          <p:cNvSpPr/>
          <p:nvPr/>
        </p:nvSpPr>
        <p:spPr>
          <a:xfrm>
            <a:off x="1509870" y="5552989"/>
            <a:ext cx="76200" cy="762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18" name="Oval 117"/>
          <p:cNvSpPr/>
          <p:nvPr/>
        </p:nvSpPr>
        <p:spPr>
          <a:xfrm>
            <a:off x="3338670" y="5692689"/>
            <a:ext cx="76200" cy="762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19" name="Oval 118"/>
          <p:cNvSpPr/>
          <p:nvPr/>
        </p:nvSpPr>
        <p:spPr>
          <a:xfrm>
            <a:off x="2167095" y="5275177"/>
            <a:ext cx="76200" cy="762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20" name="Oval 119"/>
          <p:cNvSpPr/>
          <p:nvPr/>
        </p:nvSpPr>
        <p:spPr>
          <a:xfrm>
            <a:off x="2652870" y="5362489"/>
            <a:ext cx="76200" cy="762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21" name="Oval 120"/>
          <p:cNvSpPr/>
          <p:nvPr/>
        </p:nvSpPr>
        <p:spPr>
          <a:xfrm>
            <a:off x="1128870" y="4714789"/>
            <a:ext cx="76200" cy="762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22" name="Oval 121"/>
          <p:cNvSpPr/>
          <p:nvPr/>
        </p:nvSpPr>
        <p:spPr>
          <a:xfrm>
            <a:off x="1281270" y="4867189"/>
            <a:ext cx="76200" cy="762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23" name="Oval 122"/>
          <p:cNvSpPr/>
          <p:nvPr/>
        </p:nvSpPr>
        <p:spPr>
          <a:xfrm>
            <a:off x="1214595" y="5210089"/>
            <a:ext cx="76200" cy="762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24" name="Oval 123"/>
          <p:cNvSpPr/>
          <p:nvPr/>
        </p:nvSpPr>
        <p:spPr>
          <a:xfrm>
            <a:off x="1927383" y="4790989"/>
            <a:ext cx="76200" cy="762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25" name="Oval 124"/>
          <p:cNvSpPr/>
          <p:nvPr/>
        </p:nvSpPr>
        <p:spPr>
          <a:xfrm>
            <a:off x="2243295" y="5205327"/>
            <a:ext cx="76200" cy="762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26" name="Oval 125"/>
          <p:cNvSpPr/>
          <p:nvPr/>
        </p:nvSpPr>
        <p:spPr>
          <a:xfrm>
            <a:off x="2471895" y="5151352"/>
            <a:ext cx="76200" cy="762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27" name="Oval 126"/>
          <p:cNvSpPr/>
          <p:nvPr/>
        </p:nvSpPr>
        <p:spPr>
          <a:xfrm>
            <a:off x="2548095" y="5330739"/>
            <a:ext cx="76200" cy="762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28" name="Oval 127"/>
          <p:cNvSpPr/>
          <p:nvPr/>
        </p:nvSpPr>
        <p:spPr>
          <a:xfrm>
            <a:off x="3110070" y="4876714"/>
            <a:ext cx="76200" cy="762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29" name="Oval 128"/>
          <p:cNvSpPr/>
          <p:nvPr/>
        </p:nvSpPr>
        <p:spPr>
          <a:xfrm>
            <a:off x="1433670" y="5019589"/>
            <a:ext cx="76200" cy="762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30" name="Oval 129"/>
          <p:cNvSpPr/>
          <p:nvPr/>
        </p:nvSpPr>
        <p:spPr>
          <a:xfrm>
            <a:off x="1586070" y="5171989"/>
            <a:ext cx="76200" cy="762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31" name="Oval 130"/>
          <p:cNvSpPr/>
          <p:nvPr/>
        </p:nvSpPr>
        <p:spPr>
          <a:xfrm>
            <a:off x="3414870" y="5311689"/>
            <a:ext cx="76200" cy="762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32" name="Oval 131"/>
          <p:cNvSpPr/>
          <p:nvPr/>
        </p:nvSpPr>
        <p:spPr>
          <a:xfrm>
            <a:off x="2243295" y="4894177"/>
            <a:ext cx="76200" cy="762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33" name="Oval 132"/>
          <p:cNvSpPr/>
          <p:nvPr/>
        </p:nvSpPr>
        <p:spPr>
          <a:xfrm>
            <a:off x="2729070" y="4981489"/>
            <a:ext cx="76200" cy="762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34" name="Oval 133"/>
          <p:cNvSpPr/>
          <p:nvPr/>
        </p:nvSpPr>
        <p:spPr>
          <a:xfrm>
            <a:off x="1967070" y="4714789"/>
            <a:ext cx="76200" cy="762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35" name="Oval 134"/>
          <p:cNvSpPr/>
          <p:nvPr/>
        </p:nvSpPr>
        <p:spPr>
          <a:xfrm>
            <a:off x="2119470" y="4867189"/>
            <a:ext cx="76200" cy="762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36" name="Oval 135"/>
          <p:cNvSpPr/>
          <p:nvPr/>
        </p:nvSpPr>
        <p:spPr>
          <a:xfrm>
            <a:off x="2052795" y="5210089"/>
            <a:ext cx="76200" cy="762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37" name="Oval 136"/>
          <p:cNvSpPr/>
          <p:nvPr/>
        </p:nvSpPr>
        <p:spPr>
          <a:xfrm>
            <a:off x="2765583" y="4790989"/>
            <a:ext cx="76200" cy="762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38" name="Oval 137"/>
          <p:cNvSpPr/>
          <p:nvPr/>
        </p:nvSpPr>
        <p:spPr>
          <a:xfrm>
            <a:off x="3081495" y="5205327"/>
            <a:ext cx="76200" cy="762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39" name="Oval 138"/>
          <p:cNvSpPr/>
          <p:nvPr/>
        </p:nvSpPr>
        <p:spPr>
          <a:xfrm>
            <a:off x="3310095" y="5151352"/>
            <a:ext cx="76200" cy="762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40" name="Oval 139"/>
          <p:cNvSpPr/>
          <p:nvPr/>
        </p:nvSpPr>
        <p:spPr>
          <a:xfrm>
            <a:off x="3386295" y="5330739"/>
            <a:ext cx="76200" cy="762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41" name="Oval 140"/>
          <p:cNvSpPr/>
          <p:nvPr/>
        </p:nvSpPr>
        <p:spPr>
          <a:xfrm>
            <a:off x="3948270" y="4876714"/>
            <a:ext cx="76200" cy="762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42" name="Oval 141"/>
          <p:cNvSpPr/>
          <p:nvPr/>
        </p:nvSpPr>
        <p:spPr>
          <a:xfrm>
            <a:off x="2271870" y="5019589"/>
            <a:ext cx="76200" cy="762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43" name="Oval 142"/>
          <p:cNvSpPr/>
          <p:nvPr/>
        </p:nvSpPr>
        <p:spPr>
          <a:xfrm>
            <a:off x="2424270" y="5171989"/>
            <a:ext cx="76200" cy="762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44" name="Oval 143"/>
          <p:cNvSpPr/>
          <p:nvPr/>
        </p:nvSpPr>
        <p:spPr>
          <a:xfrm>
            <a:off x="4253070" y="5311689"/>
            <a:ext cx="76200" cy="762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45" name="Oval 144"/>
          <p:cNvSpPr/>
          <p:nvPr/>
        </p:nvSpPr>
        <p:spPr>
          <a:xfrm>
            <a:off x="3081495" y="4894177"/>
            <a:ext cx="76200" cy="762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46" name="Oval 145"/>
          <p:cNvSpPr/>
          <p:nvPr/>
        </p:nvSpPr>
        <p:spPr>
          <a:xfrm>
            <a:off x="3567270" y="4981489"/>
            <a:ext cx="76200" cy="762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47" name="Oval 146"/>
          <p:cNvSpPr/>
          <p:nvPr/>
        </p:nvSpPr>
        <p:spPr>
          <a:xfrm>
            <a:off x="1205070" y="5095789"/>
            <a:ext cx="76200" cy="762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48" name="Oval 147"/>
          <p:cNvSpPr/>
          <p:nvPr/>
        </p:nvSpPr>
        <p:spPr>
          <a:xfrm>
            <a:off x="1357470" y="5248189"/>
            <a:ext cx="76200" cy="762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49" name="Oval 148"/>
          <p:cNvSpPr/>
          <p:nvPr/>
        </p:nvSpPr>
        <p:spPr>
          <a:xfrm>
            <a:off x="1290795" y="5591089"/>
            <a:ext cx="76200" cy="762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50" name="Oval 149"/>
          <p:cNvSpPr/>
          <p:nvPr/>
        </p:nvSpPr>
        <p:spPr>
          <a:xfrm>
            <a:off x="2003583" y="5171989"/>
            <a:ext cx="76200" cy="762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51" name="Oval 150"/>
          <p:cNvSpPr/>
          <p:nvPr/>
        </p:nvSpPr>
        <p:spPr>
          <a:xfrm>
            <a:off x="2319495" y="5586327"/>
            <a:ext cx="76200" cy="762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52" name="Oval 151"/>
          <p:cNvSpPr/>
          <p:nvPr/>
        </p:nvSpPr>
        <p:spPr>
          <a:xfrm>
            <a:off x="2548095" y="5532352"/>
            <a:ext cx="76200" cy="762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53" name="Oval 152"/>
          <p:cNvSpPr/>
          <p:nvPr/>
        </p:nvSpPr>
        <p:spPr>
          <a:xfrm>
            <a:off x="2624295" y="5711739"/>
            <a:ext cx="76200" cy="762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54" name="Oval 153"/>
          <p:cNvSpPr/>
          <p:nvPr/>
        </p:nvSpPr>
        <p:spPr>
          <a:xfrm>
            <a:off x="3186270" y="5257714"/>
            <a:ext cx="76200" cy="762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55" name="Oval 154"/>
          <p:cNvSpPr/>
          <p:nvPr/>
        </p:nvSpPr>
        <p:spPr>
          <a:xfrm>
            <a:off x="1509870" y="5400589"/>
            <a:ext cx="76200" cy="762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56" name="Oval 155"/>
          <p:cNvSpPr/>
          <p:nvPr/>
        </p:nvSpPr>
        <p:spPr>
          <a:xfrm>
            <a:off x="1662270" y="5552989"/>
            <a:ext cx="76200" cy="762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57" name="Oval 156"/>
          <p:cNvSpPr/>
          <p:nvPr/>
        </p:nvSpPr>
        <p:spPr>
          <a:xfrm>
            <a:off x="3491070" y="5692689"/>
            <a:ext cx="76200" cy="762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58" name="Oval 157"/>
          <p:cNvSpPr/>
          <p:nvPr/>
        </p:nvSpPr>
        <p:spPr>
          <a:xfrm>
            <a:off x="2319495" y="5275177"/>
            <a:ext cx="76200" cy="762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59" name="Oval 158"/>
          <p:cNvSpPr/>
          <p:nvPr/>
        </p:nvSpPr>
        <p:spPr>
          <a:xfrm>
            <a:off x="2805270" y="5362489"/>
            <a:ext cx="76200" cy="762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60" name="Oval 159"/>
          <p:cNvSpPr/>
          <p:nvPr/>
        </p:nvSpPr>
        <p:spPr>
          <a:xfrm>
            <a:off x="2140108" y="5129127"/>
            <a:ext cx="76200" cy="762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61" name="Oval 160"/>
          <p:cNvSpPr/>
          <p:nvPr/>
        </p:nvSpPr>
        <p:spPr>
          <a:xfrm>
            <a:off x="2570320" y="5075152"/>
            <a:ext cx="76200" cy="762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62" name="Oval 161"/>
          <p:cNvSpPr/>
          <p:nvPr/>
        </p:nvSpPr>
        <p:spPr>
          <a:xfrm>
            <a:off x="2646520" y="5254539"/>
            <a:ext cx="76200" cy="762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63" name="Oval 162"/>
          <p:cNvSpPr/>
          <p:nvPr/>
        </p:nvSpPr>
        <p:spPr>
          <a:xfrm>
            <a:off x="3208495" y="4800514"/>
            <a:ext cx="76200" cy="762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64" name="Oval 163"/>
          <p:cNvSpPr/>
          <p:nvPr/>
        </p:nvSpPr>
        <p:spPr>
          <a:xfrm>
            <a:off x="3378358" y="5368839"/>
            <a:ext cx="76200" cy="762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65" name="Oval 164"/>
          <p:cNvSpPr/>
          <p:nvPr/>
        </p:nvSpPr>
        <p:spPr>
          <a:xfrm>
            <a:off x="2341720" y="4817977"/>
            <a:ext cx="76200" cy="762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66" name="Oval 165"/>
          <p:cNvSpPr/>
          <p:nvPr/>
        </p:nvSpPr>
        <p:spPr>
          <a:xfrm>
            <a:off x="2827495" y="4905289"/>
            <a:ext cx="76200" cy="762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67" name="Oval 166"/>
          <p:cNvSpPr/>
          <p:nvPr/>
        </p:nvSpPr>
        <p:spPr>
          <a:xfrm>
            <a:off x="2043270" y="4952914"/>
            <a:ext cx="76200" cy="762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68" name="Oval 167"/>
          <p:cNvSpPr/>
          <p:nvPr/>
        </p:nvSpPr>
        <p:spPr>
          <a:xfrm>
            <a:off x="2065495" y="5046577"/>
            <a:ext cx="76200" cy="762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69" name="Oval 168"/>
          <p:cNvSpPr/>
          <p:nvPr/>
        </p:nvSpPr>
        <p:spPr>
          <a:xfrm>
            <a:off x="2178208" y="4867189"/>
            <a:ext cx="76200" cy="762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70" name="Oval 169"/>
          <p:cNvSpPr/>
          <p:nvPr/>
        </p:nvSpPr>
        <p:spPr>
          <a:xfrm>
            <a:off x="2494120" y="5281527"/>
            <a:ext cx="76200" cy="762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71" name="Oval 170"/>
          <p:cNvSpPr/>
          <p:nvPr/>
        </p:nvSpPr>
        <p:spPr>
          <a:xfrm>
            <a:off x="2722720" y="5227552"/>
            <a:ext cx="76200" cy="762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72" name="Oval 171"/>
          <p:cNvSpPr/>
          <p:nvPr/>
        </p:nvSpPr>
        <p:spPr>
          <a:xfrm>
            <a:off x="2798920" y="5406939"/>
            <a:ext cx="76200" cy="762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73" name="Oval 172"/>
          <p:cNvSpPr/>
          <p:nvPr/>
        </p:nvSpPr>
        <p:spPr>
          <a:xfrm>
            <a:off x="3360895" y="4952914"/>
            <a:ext cx="76200" cy="762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74" name="Oval 173"/>
          <p:cNvSpPr/>
          <p:nvPr/>
        </p:nvSpPr>
        <p:spPr>
          <a:xfrm>
            <a:off x="3170395" y="5121189"/>
            <a:ext cx="76200" cy="762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75" name="Oval 174"/>
          <p:cNvSpPr/>
          <p:nvPr/>
        </p:nvSpPr>
        <p:spPr>
          <a:xfrm>
            <a:off x="2494120" y="4970377"/>
            <a:ext cx="76200" cy="762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76" name="Oval 175"/>
          <p:cNvSpPr/>
          <p:nvPr/>
        </p:nvSpPr>
        <p:spPr>
          <a:xfrm>
            <a:off x="2979895" y="5057689"/>
            <a:ext cx="76200" cy="762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77" name="Oval 176"/>
          <p:cNvSpPr/>
          <p:nvPr/>
        </p:nvSpPr>
        <p:spPr>
          <a:xfrm>
            <a:off x="2330608" y="5019589"/>
            <a:ext cx="76200" cy="762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78" name="Oval 177"/>
          <p:cNvSpPr/>
          <p:nvPr/>
        </p:nvSpPr>
        <p:spPr>
          <a:xfrm>
            <a:off x="2646520" y="5433927"/>
            <a:ext cx="76200" cy="762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79" name="Oval 178"/>
          <p:cNvSpPr/>
          <p:nvPr/>
        </p:nvSpPr>
        <p:spPr>
          <a:xfrm>
            <a:off x="2875120" y="5379952"/>
            <a:ext cx="76200" cy="762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80" name="Oval 179"/>
          <p:cNvSpPr/>
          <p:nvPr/>
        </p:nvSpPr>
        <p:spPr>
          <a:xfrm>
            <a:off x="3322795" y="5219614"/>
            <a:ext cx="76200" cy="762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81" name="Oval 180"/>
          <p:cNvSpPr/>
          <p:nvPr/>
        </p:nvSpPr>
        <p:spPr>
          <a:xfrm>
            <a:off x="2932270" y="5216439"/>
            <a:ext cx="76200" cy="762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82" name="Oval 181"/>
          <p:cNvSpPr/>
          <p:nvPr/>
        </p:nvSpPr>
        <p:spPr>
          <a:xfrm>
            <a:off x="2646520" y="5122777"/>
            <a:ext cx="76200" cy="762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83" name="Oval 182"/>
          <p:cNvSpPr/>
          <p:nvPr/>
        </p:nvSpPr>
        <p:spPr>
          <a:xfrm>
            <a:off x="3132295" y="5210089"/>
            <a:ext cx="76200" cy="762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84" name="Oval 183"/>
          <p:cNvSpPr/>
          <p:nvPr/>
        </p:nvSpPr>
        <p:spPr>
          <a:xfrm>
            <a:off x="2178208" y="5225964"/>
            <a:ext cx="76200" cy="762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85" name="Oval 184"/>
          <p:cNvSpPr/>
          <p:nvPr/>
        </p:nvSpPr>
        <p:spPr>
          <a:xfrm>
            <a:off x="2483008" y="5171989"/>
            <a:ext cx="76200" cy="762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86" name="Oval 185"/>
          <p:cNvSpPr/>
          <p:nvPr/>
        </p:nvSpPr>
        <p:spPr>
          <a:xfrm>
            <a:off x="2865595" y="5057689"/>
            <a:ext cx="76200" cy="762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87" name="Oval 186"/>
          <p:cNvSpPr/>
          <p:nvPr/>
        </p:nvSpPr>
        <p:spPr>
          <a:xfrm>
            <a:off x="3170395" y="5433927"/>
            <a:ext cx="76200" cy="762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88" name="Oval 187"/>
          <p:cNvSpPr/>
          <p:nvPr/>
        </p:nvSpPr>
        <p:spPr>
          <a:xfrm>
            <a:off x="2265520" y="5362489"/>
            <a:ext cx="76200" cy="762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89" name="Oval 188"/>
          <p:cNvSpPr/>
          <p:nvPr/>
        </p:nvSpPr>
        <p:spPr>
          <a:xfrm>
            <a:off x="3008470" y="5314864"/>
            <a:ext cx="76200" cy="762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90" name="Oval 189"/>
          <p:cNvSpPr/>
          <p:nvPr/>
        </p:nvSpPr>
        <p:spPr>
          <a:xfrm>
            <a:off x="2798920" y="5275177"/>
            <a:ext cx="76200" cy="762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91" name="Oval 190"/>
          <p:cNvSpPr/>
          <p:nvPr/>
        </p:nvSpPr>
        <p:spPr>
          <a:xfrm>
            <a:off x="3284695" y="5362489"/>
            <a:ext cx="76200" cy="762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92" name="Oval 191"/>
          <p:cNvSpPr/>
          <p:nvPr/>
        </p:nvSpPr>
        <p:spPr>
          <a:xfrm>
            <a:off x="2635408" y="5324389"/>
            <a:ext cx="76200" cy="762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93" name="Oval 192"/>
          <p:cNvSpPr/>
          <p:nvPr/>
        </p:nvSpPr>
        <p:spPr>
          <a:xfrm>
            <a:off x="2292508" y="5427577"/>
            <a:ext cx="76200" cy="762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94" name="Oval 193"/>
          <p:cNvSpPr/>
          <p:nvPr/>
        </p:nvSpPr>
        <p:spPr>
          <a:xfrm>
            <a:off x="3165633" y="4941802"/>
            <a:ext cx="76200" cy="762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95" name="Oval 194"/>
          <p:cNvSpPr/>
          <p:nvPr/>
        </p:nvSpPr>
        <p:spPr>
          <a:xfrm>
            <a:off x="2711608" y="4949739"/>
            <a:ext cx="76200" cy="762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96" name="Oval 195"/>
          <p:cNvSpPr/>
          <p:nvPr/>
        </p:nvSpPr>
        <p:spPr>
          <a:xfrm>
            <a:off x="2702083" y="4817977"/>
            <a:ext cx="76200" cy="762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97" name="Oval 196"/>
          <p:cNvSpPr/>
          <p:nvPr/>
        </p:nvSpPr>
        <p:spPr>
          <a:xfrm>
            <a:off x="2254408" y="4987839"/>
            <a:ext cx="76200" cy="762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98" name="Oval 197"/>
          <p:cNvSpPr/>
          <p:nvPr/>
        </p:nvSpPr>
        <p:spPr>
          <a:xfrm>
            <a:off x="2417920" y="5187864"/>
            <a:ext cx="76200" cy="762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99" name="Oval 198"/>
          <p:cNvSpPr/>
          <p:nvPr/>
        </p:nvSpPr>
        <p:spPr>
          <a:xfrm>
            <a:off x="2932270" y="4911639"/>
            <a:ext cx="76200" cy="762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00" name="Oval 199"/>
          <p:cNvSpPr/>
          <p:nvPr/>
        </p:nvSpPr>
        <p:spPr>
          <a:xfrm>
            <a:off x="2951320" y="5427577"/>
            <a:ext cx="76200" cy="762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01" name="Oval 200"/>
          <p:cNvSpPr/>
          <p:nvPr/>
        </p:nvSpPr>
        <p:spPr>
          <a:xfrm>
            <a:off x="2102008" y="5019589"/>
            <a:ext cx="76200" cy="762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02" name="Oval 201"/>
          <p:cNvSpPr/>
          <p:nvPr/>
        </p:nvSpPr>
        <p:spPr>
          <a:xfrm>
            <a:off x="2417920" y="5433927"/>
            <a:ext cx="76200" cy="762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03" name="Oval 202"/>
          <p:cNvSpPr/>
          <p:nvPr/>
        </p:nvSpPr>
        <p:spPr>
          <a:xfrm>
            <a:off x="2646520" y="5379952"/>
            <a:ext cx="76200" cy="762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04" name="Oval 203"/>
          <p:cNvSpPr/>
          <p:nvPr/>
        </p:nvSpPr>
        <p:spPr>
          <a:xfrm>
            <a:off x="3284695" y="5105314"/>
            <a:ext cx="76200" cy="762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05" name="Oval 204"/>
          <p:cNvSpPr/>
          <p:nvPr/>
        </p:nvSpPr>
        <p:spPr>
          <a:xfrm>
            <a:off x="2417920" y="5122777"/>
            <a:ext cx="76200" cy="762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06" name="Oval 205"/>
          <p:cNvSpPr/>
          <p:nvPr/>
        </p:nvSpPr>
        <p:spPr>
          <a:xfrm>
            <a:off x="2903695" y="5210089"/>
            <a:ext cx="76200" cy="762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07" name="Oval 206"/>
          <p:cNvSpPr/>
          <p:nvPr/>
        </p:nvSpPr>
        <p:spPr>
          <a:xfrm>
            <a:off x="2065495" y="5019589"/>
            <a:ext cx="76200" cy="762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08" name="Oval 207"/>
          <p:cNvSpPr/>
          <p:nvPr/>
        </p:nvSpPr>
        <p:spPr>
          <a:xfrm>
            <a:off x="2711608" y="4943389"/>
            <a:ext cx="76200" cy="762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09" name="Oval 208"/>
          <p:cNvSpPr/>
          <p:nvPr/>
        </p:nvSpPr>
        <p:spPr>
          <a:xfrm>
            <a:off x="3027520" y="5357727"/>
            <a:ext cx="76200" cy="762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10" name="Oval 209"/>
          <p:cNvSpPr/>
          <p:nvPr/>
        </p:nvSpPr>
        <p:spPr>
          <a:xfrm>
            <a:off x="3256120" y="5303752"/>
            <a:ext cx="76200" cy="762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11" name="Oval 210"/>
          <p:cNvSpPr/>
          <p:nvPr/>
        </p:nvSpPr>
        <p:spPr>
          <a:xfrm>
            <a:off x="3332320" y="5483139"/>
            <a:ext cx="76200" cy="762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12" name="Oval 211"/>
          <p:cNvSpPr/>
          <p:nvPr/>
        </p:nvSpPr>
        <p:spPr>
          <a:xfrm>
            <a:off x="3894295" y="5029114"/>
            <a:ext cx="76200" cy="762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13" name="Oval 212"/>
          <p:cNvSpPr/>
          <p:nvPr/>
        </p:nvSpPr>
        <p:spPr>
          <a:xfrm>
            <a:off x="2217895" y="5171989"/>
            <a:ext cx="76200" cy="762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14" name="Oval 213"/>
          <p:cNvSpPr/>
          <p:nvPr/>
        </p:nvSpPr>
        <p:spPr>
          <a:xfrm>
            <a:off x="2370295" y="5324389"/>
            <a:ext cx="76200" cy="762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15" name="Oval 214"/>
          <p:cNvSpPr/>
          <p:nvPr/>
        </p:nvSpPr>
        <p:spPr>
          <a:xfrm>
            <a:off x="4199095" y="5464089"/>
            <a:ext cx="76200" cy="762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16" name="Oval 215"/>
          <p:cNvSpPr/>
          <p:nvPr/>
        </p:nvSpPr>
        <p:spPr>
          <a:xfrm>
            <a:off x="3027520" y="5046577"/>
            <a:ext cx="76200" cy="762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17" name="Oval 216"/>
          <p:cNvSpPr/>
          <p:nvPr/>
        </p:nvSpPr>
        <p:spPr>
          <a:xfrm>
            <a:off x="3513295" y="5133889"/>
            <a:ext cx="76200" cy="762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18" name="Oval 217"/>
          <p:cNvSpPr/>
          <p:nvPr/>
        </p:nvSpPr>
        <p:spPr>
          <a:xfrm>
            <a:off x="2113120" y="5433927"/>
            <a:ext cx="76200" cy="762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19" name="Oval 218"/>
          <p:cNvSpPr/>
          <p:nvPr/>
        </p:nvSpPr>
        <p:spPr>
          <a:xfrm>
            <a:off x="2341720" y="5379952"/>
            <a:ext cx="76200" cy="762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20" name="Oval 219"/>
          <p:cNvSpPr/>
          <p:nvPr/>
        </p:nvSpPr>
        <p:spPr>
          <a:xfrm>
            <a:off x="2979895" y="5105314"/>
            <a:ext cx="76200" cy="762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21" name="Oval 220"/>
          <p:cNvSpPr/>
          <p:nvPr/>
        </p:nvSpPr>
        <p:spPr>
          <a:xfrm>
            <a:off x="2113120" y="5122777"/>
            <a:ext cx="76200" cy="762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22" name="Oval 221"/>
          <p:cNvSpPr/>
          <p:nvPr/>
        </p:nvSpPr>
        <p:spPr>
          <a:xfrm>
            <a:off x="2598895" y="5210089"/>
            <a:ext cx="76200" cy="762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23" name="Oval 222"/>
          <p:cNvSpPr/>
          <p:nvPr/>
        </p:nvSpPr>
        <p:spPr>
          <a:xfrm>
            <a:off x="2189320" y="5052927"/>
            <a:ext cx="76200" cy="762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24" name="Oval 223"/>
          <p:cNvSpPr/>
          <p:nvPr/>
        </p:nvSpPr>
        <p:spPr>
          <a:xfrm>
            <a:off x="2417920" y="4998952"/>
            <a:ext cx="76200" cy="762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25" name="Oval 224"/>
          <p:cNvSpPr/>
          <p:nvPr/>
        </p:nvSpPr>
        <p:spPr>
          <a:xfrm>
            <a:off x="2494120" y="5178339"/>
            <a:ext cx="76200" cy="762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26" name="Oval 225"/>
          <p:cNvSpPr/>
          <p:nvPr/>
        </p:nvSpPr>
        <p:spPr>
          <a:xfrm>
            <a:off x="3056095" y="4724314"/>
            <a:ext cx="76200" cy="762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27" name="Oval 226"/>
          <p:cNvSpPr/>
          <p:nvPr/>
        </p:nvSpPr>
        <p:spPr>
          <a:xfrm>
            <a:off x="3360895" y="5159289"/>
            <a:ext cx="76200" cy="762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28" name="Oval 227"/>
          <p:cNvSpPr/>
          <p:nvPr/>
        </p:nvSpPr>
        <p:spPr>
          <a:xfrm>
            <a:off x="2189320" y="4741777"/>
            <a:ext cx="76200" cy="762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29" name="Oval 228"/>
          <p:cNvSpPr/>
          <p:nvPr/>
        </p:nvSpPr>
        <p:spPr>
          <a:xfrm>
            <a:off x="2675095" y="4829089"/>
            <a:ext cx="76200" cy="762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30" name="Oval 229"/>
          <p:cNvSpPr/>
          <p:nvPr/>
        </p:nvSpPr>
        <p:spPr>
          <a:xfrm>
            <a:off x="2065495" y="4714789"/>
            <a:ext cx="76200" cy="762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31" name="Oval 230"/>
          <p:cNvSpPr/>
          <p:nvPr/>
        </p:nvSpPr>
        <p:spPr>
          <a:xfrm>
            <a:off x="2711608" y="4638589"/>
            <a:ext cx="76200" cy="762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32" name="Oval 231"/>
          <p:cNvSpPr/>
          <p:nvPr/>
        </p:nvSpPr>
        <p:spPr>
          <a:xfrm>
            <a:off x="3027520" y="5052927"/>
            <a:ext cx="76200" cy="762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33" name="Oval 232"/>
          <p:cNvSpPr/>
          <p:nvPr/>
        </p:nvSpPr>
        <p:spPr>
          <a:xfrm>
            <a:off x="3256120" y="4998952"/>
            <a:ext cx="76200" cy="762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34" name="Oval 233"/>
          <p:cNvSpPr/>
          <p:nvPr/>
        </p:nvSpPr>
        <p:spPr>
          <a:xfrm>
            <a:off x="3332320" y="5178339"/>
            <a:ext cx="76200" cy="762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35" name="Oval 234"/>
          <p:cNvSpPr/>
          <p:nvPr/>
        </p:nvSpPr>
        <p:spPr>
          <a:xfrm>
            <a:off x="3894295" y="4724314"/>
            <a:ext cx="76200" cy="762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36" name="Oval 235"/>
          <p:cNvSpPr/>
          <p:nvPr/>
        </p:nvSpPr>
        <p:spPr>
          <a:xfrm>
            <a:off x="2217895" y="4867189"/>
            <a:ext cx="76200" cy="762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37" name="Oval 236"/>
          <p:cNvSpPr/>
          <p:nvPr/>
        </p:nvSpPr>
        <p:spPr>
          <a:xfrm>
            <a:off x="2370295" y="5019589"/>
            <a:ext cx="76200" cy="762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38" name="Oval 237"/>
          <p:cNvSpPr/>
          <p:nvPr/>
        </p:nvSpPr>
        <p:spPr>
          <a:xfrm>
            <a:off x="4199095" y="5159289"/>
            <a:ext cx="76200" cy="762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39" name="Oval 238"/>
          <p:cNvSpPr/>
          <p:nvPr/>
        </p:nvSpPr>
        <p:spPr>
          <a:xfrm>
            <a:off x="3027520" y="4741777"/>
            <a:ext cx="76200" cy="762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40" name="Oval 239"/>
          <p:cNvSpPr/>
          <p:nvPr/>
        </p:nvSpPr>
        <p:spPr>
          <a:xfrm>
            <a:off x="3513295" y="4829089"/>
            <a:ext cx="76200" cy="762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41" name="Oval 240"/>
          <p:cNvSpPr/>
          <p:nvPr/>
        </p:nvSpPr>
        <p:spPr>
          <a:xfrm>
            <a:off x="2265520" y="5433927"/>
            <a:ext cx="76200" cy="762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42" name="Oval 241"/>
          <p:cNvSpPr/>
          <p:nvPr/>
        </p:nvSpPr>
        <p:spPr>
          <a:xfrm>
            <a:off x="2494120" y="5379952"/>
            <a:ext cx="76200" cy="762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43" name="Oval 242"/>
          <p:cNvSpPr/>
          <p:nvPr/>
        </p:nvSpPr>
        <p:spPr>
          <a:xfrm>
            <a:off x="3132295" y="5105314"/>
            <a:ext cx="76200" cy="762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44" name="Oval 243"/>
          <p:cNvSpPr/>
          <p:nvPr/>
        </p:nvSpPr>
        <p:spPr>
          <a:xfrm>
            <a:off x="2265520" y="5122777"/>
            <a:ext cx="76200" cy="762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45" name="Oval 244"/>
          <p:cNvSpPr/>
          <p:nvPr/>
        </p:nvSpPr>
        <p:spPr>
          <a:xfrm>
            <a:off x="2751295" y="5210089"/>
            <a:ext cx="76200" cy="762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46" name="Oval 245"/>
          <p:cNvSpPr/>
          <p:nvPr/>
        </p:nvSpPr>
        <p:spPr>
          <a:xfrm>
            <a:off x="3872070" y="4943389"/>
            <a:ext cx="76200" cy="762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47" name="Oval 246"/>
          <p:cNvSpPr/>
          <p:nvPr/>
        </p:nvSpPr>
        <p:spPr>
          <a:xfrm>
            <a:off x="3833970" y="5264064"/>
            <a:ext cx="76200" cy="762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48" name="Oval 247"/>
          <p:cNvSpPr/>
          <p:nvPr/>
        </p:nvSpPr>
        <p:spPr>
          <a:xfrm>
            <a:off x="3795870" y="5352964"/>
            <a:ext cx="76200" cy="762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49" name="Oval 248"/>
          <p:cNvSpPr/>
          <p:nvPr/>
        </p:nvSpPr>
        <p:spPr>
          <a:xfrm>
            <a:off x="3691095" y="5676814"/>
            <a:ext cx="76200" cy="762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50" name="Oval 249"/>
          <p:cNvSpPr/>
          <p:nvPr/>
        </p:nvSpPr>
        <p:spPr>
          <a:xfrm>
            <a:off x="3833970" y="5578389"/>
            <a:ext cx="76200" cy="762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51" name="Oval 250"/>
          <p:cNvSpPr/>
          <p:nvPr/>
        </p:nvSpPr>
        <p:spPr>
          <a:xfrm>
            <a:off x="3672045" y="5459327"/>
            <a:ext cx="76200" cy="762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52" name="Oval 251"/>
          <p:cNvSpPr/>
          <p:nvPr/>
        </p:nvSpPr>
        <p:spPr>
          <a:xfrm>
            <a:off x="3829208" y="5084677"/>
            <a:ext cx="76200" cy="762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53" name="Oval 252"/>
          <p:cNvSpPr/>
          <p:nvPr/>
        </p:nvSpPr>
        <p:spPr>
          <a:xfrm>
            <a:off x="3691095" y="5502189"/>
            <a:ext cx="76200" cy="762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54" name="Oval 253"/>
          <p:cNvSpPr/>
          <p:nvPr/>
        </p:nvSpPr>
        <p:spPr>
          <a:xfrm>
            <a:off x="3691095" y="5189452"/>
            <a:ext cx="76200" cy="762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55" name="Oval 254"/>
          <p:cNvSpPr/>
          <p:nvPr/>
        </p:nvSpPr>
        <p:spPr>
          <a:xfrm>
            <a:off x="3719670" y="4867189"/>
            <a:ext cx="76200" cy="762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56" name="Oval 255"/>
          <p:cNvSpPr/>
          <p:nvPr/>
        </p:nvSpPr>
        <p:spPr>
          <a:xfrm>
            <a:off x="3691095" y="5197389"/>
            <a:ext cx="76200" cy="762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57" name="Oval 256"/>
          <p:cNvSpPr/>
          <p:nvPr/>
        </p:nvSpPr>
        <p:spPr>
          <a:xfrm>
            <a:off x="3691095" y="4884652"/>
            <a:ext cx="76200" cy="762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58" name="Oval 257"/>
          <p:cNvSpPr/>
          <p:nvPr/>
        </p:nvSpPr>
        <p:spPr>
          <a:xfrm>
            <a:off x="3795870" y="5248189"/>
            <a:ext cx="76200" cy="762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59" name="Oval 258"/>
          <p:cNvSpPr/>
          <p:nvPr/>
        </p:nvSpPr>
        <p:spPr>
          <a:xfrm>
            <a:off x="3818095" y="4790989"/>
            <a:ext cx="76200" cy="762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60" name="Oval 259"/>
          <p:cNvSpPr/>
          <p:nvPr/>
        </p:nvSpPr>
        <p:spPr>
          <a:xfrm>
            <a:off x="3779995" y="5111664"/>
            <a:ext cx="76200" cy="762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61" name="Oval 260"/>
          <p:cNvSpPr/>
          <p:nvPr/>
        </p:nvSpPr>
        <p:spPr>
          <a:xfrm>
            <a:off x="3741895" y="5200564"/>
            <a:ext cx="76200" cy="762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62" name="Oval 261"/>
          <p:cNvSpPr/>
          <p:nvPr/>
        </p:nvSpPr>
        <p:spPr>
          <a:xfrm>
            <a:off x="3779995" y="5425989"/>
            <a:ext cx="76200" cy="762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63" name="Oval 262"/>
          <p:cNvSpPr/>
          <p:nvPr/>
        </p:nvSpPr>
        <p:spPr>
          <a:xfrm>
            <a:off x="3775233" y="4932277"/>
            <a:ext cx="76200" cy="762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64" name="Oval 263"/>
          <p:cNvSpPr/>
          <p:nvPr/>
        </p:nvSpPr>
        <p:spPr>
          <a:xfrm>
            <a:off x="3865720" y="5295814"/>
            <a:ext cx="76200" cy="762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65" name="Oval 264"/>
          <p:cNvSpPr/>
          <p:nvPr/>
        </p:nvSpPr>
        <p:spPr>
          <a:xfrm>
            <a:off x="3665695" y="4714789"/>
            <a:ext cx="76200" cy="762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66" name="Oval 265"/>
          <p:cNvSpPr/>
          <p:nvPr/>
        </p:nvSpPr>
        <p:spPr>
          <a:xfrm>
            <a:off x="3865720" y="4991014"/>
            <a:ext cx="76200" cy="762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67" name="Oval 266"/>
          <p:cNvSpPr/>
          <p:nvPr/>
        </p:nvSpPr>
        <p:spPr>
          <a:xfrm>
            <a:off x="3741895" y="5095789"/>
            <a:ext cx="76200" cy="762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68" name="Oval 267"/>
          <p:cNvSpPr/>
          <p:nvPr/>
        </p:nvSpPr>
        <p:spPr>
          <a:xfrm>
            <a:off x="1640045" y="4895764"/>
            <a:ext cx="76200" cy="762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69" name="Oval 268"/>
          <p:cNvSpPr/>
          <p:nvPr/>
        </p:nvSpPr>
        <p:spPr>
          <a:xfrm>
            <a:off x="1601945" y="5216439"/>
            <a:ext cx="76200" cy="762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70" name="Oval 269"/>
          <p:cNvSpPr/>
          <p:nvPr/>
        </p:nvSpPr>
        <p:spPr>
          <a:xfrm>
            <a:off x="1563845" y="5306927"/>
            <a:ext cx="76200" cy="762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71" name="Oval 270"/>
          <p:cNvSpPr/>
          <p:nvPr/>
        </p:nvSpPr>
        <p:spPr>
          <a:xfrm>
            <a:off x="1459070" y="5629189"/>
            <a:ext cx="76200" cy="762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72" name="Oval 271"/>
          <p:cNvSpPr/>
          <p:nvPr/>
        </p:nvSpPr>
        <p:spPr>
          <a:xfrm>
            <a:off x="1601945" y="5530764"/>
            <a:ext cx="76200" cy="762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73" name="Oval 272"/>
          <p:cNvSpPr/>
          <p:nvPr/>
        </p:nvSpPr>
        <p:spPr>
          <a:xfrm>
            <a:off x="1440020" y="5411702"/>
            <a:ext cx="76200" cy="762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74" name="Oval 273"/>
          <p:cNvSpPr/>
          <p:nvPr/>
        </p:nvSpPr>
        <p:spPr>
          <a:xfrm>
            <a:off x="1597183" y="5037052"/>
            <a:ext cx="76200" cy="762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75" name="Oval 274"/>
          <p:cNvSpPr/>
          <p:nvPr/>
        </p:nvSpPr>
        <p:spPr>
          <a:xfrm>
            <a:off x="1459070" y="5454564"/>
            <a:ext cx="76200" cy="762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76" name="Oval 275"/>
          <p:cNvSpPr/>
          <p:nvPr/>
        </p:nvSpPr>
        <p:spPr>
          <a:xfrm>
            <a:off x="1459070" y="5143414"/>
            <a:ext cx="76200" cy="762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77" name="Oval 276"/>
          <p:cNvSpPr/>
          <p:nvPr/>
        </p:nvSpPr>
        <p:spPr>
          <a:xfrm>
            <a:off x="1487645" y="4819564"/>
            <a:ext cx="76200" cy="762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78" name="Oval 277"/>
          <p:cNvSpPr/>
          <p:nvPr/>
        </p:nvSpPr>
        <p:spPr>
          <a:xfrm>
            <a:off x="1459070" y="5149764"/>
            <a:ext cx="76200" cy="762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79" name="Oval 278"/>
          <p:cNvSpPr/>
          <p:nvPr/>
        </p:nvSpPr>
        <p:spPr>
          <a:xfrm>
            <a:off x="1459070" y="4838614"/>
            <a:ext cx="76200" cy="762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80" name="Oval 279"/>
          <p:cNvSpPr/>
          <p:nvPr/>
        </p:nvSpPr>
        <p:spPr>
          <a:xfrm>
            <a:off x="1563845" y="5200564"/>
            <a:ext cx="76200" cy="762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81" name="Oval 280"/>
          <p:cNvSpPr/>
          <p:nvPr/>
        </p:nvSpPr>
        <p:spPr>
          <a:xfrm>
            <a:off x="1586070" y="4743364"/>
            <a:ext cx="76200" cy="762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82" name="Oval 281"/>
          <p:cNvSpPr/>
          <p:nvPr/>
        </p:nvSpPr>
        <p:spPr>
          <a:xfrm>
            <a:off x="1547970" y="5064039"/>
            <a:ext cx="76200" cy="762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83" name="Oval 282"/>
          <p:cNvSpPr/>
          <p:nvPr/>
        </p:nvSpPr>
        <p:spPr>
          <a:xfrm>
            <a:off x="1509870" y="5154527"/>
            <a:ext cx="76200" cy="762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84" name="Oval 283"/>
          <p:cNvSpPr/>
          <p:nvPr/>
        </p:nvSpPr>
        <p:spPr>
          <a:xfrm>
            <a:off x="1547970" y="5378364"/>
            <a:ext cx="76200" cy="762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85" name="Oval 284"/>
          <p:cNvSpPr/>
          <p:nvPr/>
        </p:nvSpPr>
        <p:spPr>
          <a:xfrm>
            <a:off x="1543208" y="4884652"/>
            <a:ext cx="76200" cy="762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86" name="Oval 285"/>
          <p:cNvSpPr/>
          <p:nvPr/>
        </p:nvSpPr>
        <p:spPr>
          <a:xfrm>
            <a:off x="1633695" y="5248189"/>
            <a:ext cx="76200" cy="762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87" name="Oval 286"/>
          <p:cNvSpPr/>
          <p:nvPr/>
        </p:nvSpPr>
        <p:spPr>
          <a:xfrm>
            <a:off x="1433670" y="4667164"/>
            <a:ext cx="76200" cy="762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88" name="Oval 287"/>
          <p:cNvSpPr/>
          <p:nvPr/>
        </p:nvSpPr>
        <p:spPr>
          <a:xfrm>
            <a:off x="1633695" y="4943389"/>
            <a:ext cx="76200" cy="762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89" name="Oval 288"/>
          <p:cNvSpPr/>
          <p:nvPr/>
        </p:nvSpPr>
        <p:spPr>
          <a:xfrm>
            <a:off x="1509870" y="5048164"/>
            <a:ext cx="76200" cy="762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90" name="Oval 289"/>
          <p:cNvSpPr/>
          <p:nvPr/>
        </p:nvSpPr>
        <p:spPr>
          <a:xfrm>
            <a:off x="1944845" y="4943389"/>
            <a:ext cx="76200" cy="762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91" name="Oval 290"/>
          <p:cNvSpPr/>
          <p:nvPr/>
        </p:nvSpPr>
        <p:spPr>
          <a:xfrm>
            <a:off x="1906745" y="5264064"/>
            <a:ext cx="76200" cy="762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92" name="Oval 291"/>
          <p:cNvSpPr/>
          <p:nvPr/>
        </p:nvSpPr>
        <p:spPr>
          <a:xfrm>
            <a:off x="1868645" y="5352964"/>
            <a:ext cx="76200" cy="762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93" name="Oval 292"/>
          <p:cNvSpPr/>
          <p:nvPr/>
        </p:nvSpPr>
        <p:spPr>
          <a:xfrm>
            <a:off x="1763870" y="5676814"/>
            <a:ext cx="76200" cy="762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94" name="Oval 293"/>
          <p:cNvSpPr/>
          <p:nvPr/>
        </p:nvSpPr>
        <p:spPr>
          <a:xfrm>
            <a:off x="1906745" y="5578389"/>
            <a:ext cx="76200" cy="762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95" name="Oval 294"/>
          <p:cNvSpPr/>
          <p:nvPr/>
        </p:nvSpPr>
        <p:spPr>
          <a:xfrm>
            <a:off x="1744820" y="5459327"/>
            <a:ext cx="76200" cy="762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96" name="Oval 295"/>
          <p:cNvSpPr/>
          <p:nvPr/>
        </p:nvSpPr>
        <p:spPr>
          <a:xfrm>
            <a:off x="1901983" y="5084677"/>
            <a:ext cx="76200" cy="762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97" name="Oval 296"/>
          <p:cNvSpPr/>
          <p:nvPr/>
        </p:nvSpPr>
        <p:spPr>
          <a:xfrm>
            <a:off x="1763870" y="5502189"/>
            <a:ext cx="76200" cy="762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98" name="Oval 297"/>
          <p:cNvSpPr/>
          <p:nvPr/>
        </p:nvSpPr>
        <p:spPr>
          <a:xfrm>
            <a:off x="1763870" y="5189452"/>
            <a:ext cx="76200" cy="762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99" name="Oval 298"/>
          <p:cNvSpPr/>
          <p:nvPr/>
        </p:nvSpPr>
        <p:spPr>
          <a:xfrm>
            <a:off x="1792445" y="4867189"/>
            <a:ext cx="76200" cy="762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00" name="Oval 299"/>
          <p:cNvSpPr/>
          <p:nvPr/>
        </p:nvSpPr>
        <p:spPr>
          <a:xfrm>
            <a:off x="1763870" y="5197389"/>
            <a:ext cx="76200" cy="762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01" name="Oval 300"/>
          <p:cNvSpPr/>
          <p:nvPr/>
        </p:nvSpPr>
        <p:spPr>
          <a:xfrm>
            <a:off x="1763870" y="4884652"/>
            <a:ext cx="76200" cy="762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02" name="Oval 301"/>
          <p:cNvSpPr/>
          <p:nvPr/>
        </p:nvSpPr>
        <p:spPr>
          <a:xfrm>
            <a:off x="1868645" y="5248189"/>
            <a:ext cx="76200" cy="762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03" name="Oval 302"/>
          <p:cNvSpPr/>
          <p:nvPr/>
        </p:nvSpPr>
        <p:spPr>
          <a:xfrm>
            <a:off x="1890870" y="4790989"/>
            <a:ext cx="76200" cy="762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04" name="Oval 303"/>
          <p:cNvSpPr/>
          <p:nvPr/>
        </p:nvSpPr>
        <p:spPr>
          <a:xfrm>
            <a:off x="1852770" y="5111664"/>
            <a:ext cx="76200" cy="762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05" name="Oval 304"/>
          <p:cNvSpPr/>
          <p:nvPr/>
        </p:nvSpPr>
        <p:spPr>
          <a:xfrm>
            <a:off x="1814670" y="5200564"/>
            <a:ext cx="76200" cy="762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06" name="Oval 305"/>
          <p:cNvSpPr/>
          <p:nvPr/>
        </p:nvSpPr>
        <p:spPr>
          <a:xfrm>
            <a:off x="1852770" y="5425989"/>
            <a:ext cx="76200" cy="762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07" name="Oval 306"/>
          <p:cNvSpPr/>
          <p:nvPr/>
        </p:nvSpPr>
        <p:spPr>
          <a:xfrm>
            <a:off x="1848008" y="4932277"/>
            <a:ext cx="76200" cy="762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08" name="Oval 307"/>
          <p:cNvSpPr/>
          <p:nvPr/>
        </p:nvSpPr>
        <p:spPr>
          <a:xfrm>
            <a:off x="1938495" y="5295814"/>
            <a:ext cx="76200" cy="762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09" name="Oval 308"/>
          <p:cNvSpPr/>
          <p:nvPr/>
        </p:nvSpPr>
        <p:spPr>
          <a:xfrm>
            <a:off x="1738470" y="4714789"/>
            <a:ext cx="76200" cy="762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10" name="Oval 309"/>
          <p:cNvSpPr/>
          <p:nvPr/>
        </p:nvSpPr>
        <p:spPr>
          <a:xfrm>
            <a:off x="1938495" y="4991014"/>
            <a:ext cx="76200" cy="762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11" name="Oval 310"/>
          <p:cNvSpPr/>
          <p:nvPr/>
        </p:nvSpPr>
        <p:spPr>
          <a:xfrm>
            <a:off x="1814670" y="5095789"/>
            <a:ext cx="76200" cy="762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12" name="Oval 311"/>
          <p:cNvSpPr/>
          <p:nvPr/>
        </p:nvSpPr>
        <p:spPr>
          <a:xfrm>
            <a:off x="4253070" y="4943389"/>
            <a:ext cx="76200" cy="762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13" name="Oval 312"/>
          <p:cNvSpPr/>
          <p:nvPr/>
        </p:nvSpPr>
        <p:spPr>
          <a:xfrm>
            <a:off x="4214970" y="5264064"/>
            <a:ext cx="76200" cy="762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14" name="Oval 313"/>
          <p:cNvSpPr/>
          <p:nvPr/>
        </p:nvSpPr>
        <p:spPr>
          <a:xfrm>
            <a:off x="4176870" y="5352964"/>
            <a:ext cx="76200" cy="762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15" name="Oval 314"/>
          <p:cNvSpPr/>
          <p:nvPr/>
        </p:nvSpPr>
        <p:spPr>
          <a:xfrm>
            <a:off x="4072095" y="5676814"/>
            <a:ext cx="76200" cy="762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16" name="Oval 315"/>
          <p:cNvSpPr/>
          <p:nvPr/>
        </p:nvSpPr>
        <p:spPr>
          <a:xfrm>
            <a:off x="4214970" y="5578389"/>
            <a:ext cx="76200" cy="762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17" name="Oval 316"/>
          <p:cNvSpPr/>
          <p:nvPr/>
        </p:nvSpPr>
        <p:spPr>
          <a:xfrm>
            <a:off x="4053045" y="5459327"/>
            <a:ext cx="76200" cy="762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18" name="Oval 317"/>
          <p:cNvSpPr/>
          <p:nvPr/>
        </p:nvSpPr>
        <p:spPr>
          <a:xfrm>
            <a:off x="4210208" y="5084677"/>
            <a:ext cx="76200" cy="762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19" name="Oval 318"/>
          <p:cNvSpPr/>
          <p:nvPr/>
        </p:nvSpPr>
        <p:spPr>
          <a:xfrm>
            <a:off x="4072095" y="5502189"/>
            <a:ext cx="76200" cy="762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20" name="Oval 319"/>
          <p:cNvSpPr/>
          <p:nvPr/>
        </p:nvSpPr>
        <p:spPr>
          <a:xfrm>
            <a:off x="4072095" y="5189452"/>
            <a:ext cx="76200" cy="762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21" name="Oval 320"/>
          <p:cNvSpPr/>
          <p:nvPr/>
        </p:nvSpPr>
        <p:spPr>
          <a:xfrm>
            <a:off x="4100670" y="4867189"/>
            <a:ext cx="76200" cy="762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22" name="Oval 321"/>
          <p:cNvSpPr/>
          <p:nvPr/>
        </p:nvSpPr>
        <p:spPr>
          <a:xfrm>
            <a:off x="4072095" y="5197389"/>
            <a:ext cx="76200" cy="762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23" name="Oval 322"/>
          <p:cNvSpPr/>
          <p:nvPr/>
        </p:nvSpPr>
        <p:spPr>
          <a:xfrm>
            <a:off x="4072095" y="4884652"/>
            <a:ext cx="76200" cy="762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24" name="Oval 323"/>
          <p:cNvSpPr/>
          <p:nvPr/>
        </p:nvSpPr>
        <p:spPr>
          <a:xfrm>
            <a:off x="4176870" y="5248189"/>
            <a:ext cx="76200" cy="762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25" name="Oval 324"/>
          <p:cNvSpPr/>
          <p:nvPr/>
        </p:nvSpPr>
        <p:spPr>
          <a:xfrm>
            <a:off x="4199095" y="4790989"/>
            <a:ext cx="76200" cy="762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26" name="Oval 325"/>
          <p:cNvSpPr/>
          <p:nvPr/>
        </p:nvSpPr>
        <p:spPr>
          <a:xfrm>
            <a:off x="4160995" y="5111664"/>
            <a:ext cx="76200" cy="762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27" name="Oval 326"/>
          <p:cNvSpPr/>
          <p:nvPr/>
        </p:nvSpPr>
        <p:spPr>
          <a:xfrm>
            <a:off x="4122895" y="5200564"/>
            <a:ext cx="76200" cy="762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28" name="Oval 327"/>
          <p:cNvSpPr/>
          <p:nvPr/>
        </p:nvSpPr>
        <p:spPr>
          <a:xfrm>
            <a:off x="4160995" y="5425989"/>
            <a:ext cx="76200" cy="762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29" name="Oval 328"/>
          <p:cNvSpPr/>
          <p:nvPr/>
        </p:nvSpPr>
        <p:spPr>
          <a:xfrm>
            <a:off x="4156233" y="4932277"/>
            <a:ext cx="76200" cy="762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30" name="Oval 329"/>
          <p:cNvSpPr/>
          <p:nvPr/>
        </p:nvSpPr>
        <p:spPr>
          <a:xfrm>
            <a:off x="4246720" y="5295814"/>
            <a:ext cx="76200" cy="762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31" name="Oval 330"/>
          <p:cNvSpPr/>
          <p:nvPr/>
        </p:nvSpPr>
        <p:spPr>
          <a:xfrm>
            <a:off x="4046695" y="4714789"/>
            <a:ext cx="76200" cy="762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32" name="Oval 331"/>
          <p:cNvSpPr/>
          <p:nvPr/>
        </p:nvSpPr>
        <p:spPr>
          <a:xfrm>
            <a:off x="4246720" y="4991014"/>
            <a:ext cx="76200" cy="762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33" name="Oval 332"/>
          <p:cNvSpPr/>
          <p:nvPr/>
        </p:nvSpPr>
        <p:spPr>
          <a:xfrm>
            <a:off x="4122895" y="5095789"/>
            <a:ext cx="76200" cy="762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34" name="Oval 333"/>
          <p:cNvSpPr/>
          <p:nvPr/>
        </p:nvSpPr>
        <p:spPr>
          <a:xfrm>
            <a:off x="3719670" y="4895764"/>
            <a:ext cx="76200" cy="762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35" name="Oval 334"/>
          <p:cNvSpPr/>
          <p:nvPr/>
        </p:nvSpPr>
        <p:spPr>
          <a:xfrm>
            <a:off x="3681570" y="5216439"/>
            <a:ext cx="76200" cy="762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36" name="Oval 335"/>
          <p:cNvSpPr/>
          <p:nvPr/>
        </p:nvSpPr>
        <p:spPr>
          <a:xfrm>
            <a:off x="3643470" y="5306927"/>
            <a:ext cx="76200" cy="762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37" name="Oval 336"/>
          <p:cNvSpPr/>
          <p:nvPr/>
        </p:nvSpPr>
        <p:spPr>
          <a:xfrm>
            <a:off x="3538695" y="5629189"/>
            <a:ext cx="76200" cy="762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38" name="Oval 337"/>
          <p:cNvSpPr/>
          <p:nvPr/>
        </p:nvSpPr>
        <p:spPr>
          <a:xfrm>
            <a:off x="3681570" y="5530764"/>
            <a:ext cx="76200" cy="762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39" name="Oval 338"/>
          <p:cNvSpPr/>
          <p:nvPr/>
        </p:nvSpPr>
        <p:spPr>
          <a:xfrm>
            <a:off x="3519645" y="5411702"/>
            <a:ext cx="76200" cy="762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40" name="Oval 339"/>
          <p:cNvSpPr/>
          <p:nvPr/>
        </p:nvSpPr>
        <p:spPr>
          <a:xfrm>
            <a:off x="3676808" y="5037052"/>
            <a:ext cx="76200" cy="762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41" name="Oval 340"/>
          <p:cNvSpPr/>
          <p:nvPr/>
        </p:nvSpPr>
        <p:spPr>
          <a:xfrm>
            <a:off x="3538695" y="5454564"/>
            <a:ext cx="76200" cy="762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42" name="Oval 341"/>
          <p:cNvSpPr/>
          <p:nvPr/>
        </p:nvSpPr>
        <p:spPr>
          <a:xfrm>
            <a:off x="3538695" y="5143414"/>
            <a:ext cx="76200" cy="762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43" name="Oval 342"/>
          <p:cNvSpPr/>
          <p:nvPr/>
        </p:nvSpPr>
        <p:spPr>
          <a:xfrm>
            <a:off x="3567270" y="4819564"/>
            <a:ext cx="76200" cy="762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44" name="Oval 343"/>
          <p:cNvSpPr/>
          <p:nvPr/>
        </p:nvSpPr>
        <p:spPr>
          <a:xfrm>
            <a:off x="3538695" y="5149764"/>
            <a:ext cx="76200" cy="762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45" name="Oval 344"/>
          <p:cNvSpPr/>
          <p:nvPr/>
        </p:nvSpPr>
        <p:spPr>
          <a:xfrm>
            <a:off x="3538695" y="4838614"/>
            <a:ext cx="76200" cy="762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46" name="Oval 345"/>
          <p:cNvSpPr/>
          <p:nvPr/>
        </p:nvSpPr>
        <p:spPr>
          <a:xfrm>
            <a:off x="3643470" y="5200564"/>
            <a:ext cx="76200" cy="762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47" name="Oval 346"/>
          <p:cNvSpPr/>
          <p:nvPr/>
        </p:nvSpPr>
        <p:spPr>
          <a:xfrm>
            <a:off x="3665695" y="4743364"/>
            <a:ext cx="76200" cy="762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48" name="Oval 347"/>
          <p:cNvSpPr/>
          <p:nvPr/>
        </p:nvSpPr>
        <p:spPr>
          <a:xfrm>
            <a:off x="3627595" y="5064039"/>
            <a:ext cx="76200" cy="762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49" name="Oval 348"/>
          <p:cNvSpPr/>
          <p:nvPr/>
        </p:nvSpPr>
        <p:spPr>
          <a:xfrm>
            <a:off x="3589495" y="5154527"/>
            <a:ext cx="76200" cy="762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50" name="Oval 349"/>
          <p:cNvSpPr/>
          <p:nvPr/>
        </p:nvSpPr>
        <p:spPr>
          <a:xfrm>
            <a:off x="3627595" y="5378364"/>
            <a:ext cx="76200" cy="762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51" name="Oval 350"/>
          <p:cNvSpPr/>
          <p:nvPr/>
        </p:nvSpPr>
        <p:spPr>
          <a:xfrm>
            <a:off x="3622833" y="4884652"/>
            <a:ext cx="76200" cy="762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52" name="Oval 351"/>
          <p:cNvSpPr/>
          <p:nvPr/>
        </p:nvSpPr>
        <p:spPr>
          <a:xfrm>
            <a:off x="3713320" y="5248189"/>
            <a:ext cx="76200" cy="762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53" name="Oval 352"/>
          <p:cNvSpPr/>
          <p:nvPr/>
        </p:nvSpPr>
        <p:spPr>
          <a:xfrm>
            <a:off x="3513295" y="4667164"/>
            <a:ext cx="76200" cy="762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54" name="Oval 353"/>
          <p:cNvSpPr/>
          <p:nvPr/>
        </p:nvSpPr>
        <p:spPr>
          <a:xfrm>
            <a:off x="3713320" y="4943389"/>
            <a:ext cx="76200" cy="762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55" name="Oval 354"/>
          <p:cNvSpPr/>
          <p:nvPr/>
        </p:nvSpPr>
        <p:spPr>
          <a:xfrm>
            <a:off x="3589495" y="5048164"/>
            <a:ext cx="76200" cy="762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56" name="Oval 355"/>
          <p:cNvSpPr/>
          <p:nvPr/>
        </p:nvSpPr>
        <p:spPr>
          <a:xfrm>
            <a:off x="2630645" y="4867189"/>
            <a:ext cx="76200" cy="762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57" name="Oval 356"/>
          <p:cNvSpPr/>
          <p:nvPr/>
        </p:nvSpPr>
        <p:spPr>
          <a:xfrm>
            <a:off x="2592545" y="5187864"/>
            <a:ext cx="76200" cy="762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58" name="Oval 357"/>
          <p:cNvSpPr/>
          <p:nvPr/>
        </p:nvSpPr>
        <p:spPr>
          <a:xfrm>
            <a:off x="2554445" y="5276764"/>
            <a:ext cx="76200" cy="762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59" name="Oval 358"/>
          <p:cNvSpPr/>
          <p:nvPr/>
        </p:nvSpPr>
        <p:spPr>
          <a:xfrm>
            <a:off x="2449670" y="5600614"/>
            <a:ext cx="76200" cy="762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60" name="Oval 359"/>
          <p:cNvSpPr/>
          <p:nvPr/>
        </p:nvSpPr>
        <p:spPr>
          <a:xfrm>
            <a:off x="2592545" y="5502189"/>
            <a:ext cx="76200" cy="762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61" name="Oval 360"/>
          <p:cNvSpPr/>
          <p:nvPr/>
        </p:nvSpPr>
        <p:spPr>
          <a:xfrm>
            <a:off x="2430620" y="5383127"/>
            <a:ext cx="76200" cy="762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62" name="Oval 361"/>
          <p:cNvSpPr/>
          <p:nvPr/>
        </p:nvSpPr>
        <p:spPr>
          <a:xfrm>
            <a:off x="2587783" y="5008477"/>
            <a:ext cx="76200" cy="762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63" name="Oval 362"/>
          <p:cNvSpPr/>
          <p:nvPr/>
        </p:nvSpPr>
        <p:spPr>
          <a:xfrm>
            <a:off x="2449670" y="5425989"/>
            <a:ext cx="76200" cy="762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64" name="Oval 363"/>
          <p:cNvSpPr/>
          <p:nvPr/>
        </p:nvSpPr>
        <p:spPr>
          <a:xfrm>
            <a:off x="2449670" y="5113252"/>
            <a:ext cx="76200" cy="762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65" name="Oval 364"/>
          <p:cNvSpPr/>
          <p:nvPr/>
        </p:nvSpPr>
        <p:spPr>
          <a:xfrm>
            <a:off x="2478245" y="4790989"/>
            <a:ext cx="76200" cy="762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66" name="Oval 365"/>
          <p:cNvSpPr/>
          <p:nvPr/>
        </p:nvSpPr>
        <p:spPr>
          <a:xfrm>
            <a:off x="2449670" y="5121189"/>
            <a:ext cx="76200" cy="762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67" name="Oval 366"/>
          <p:cNvSpPr/>
          <p:nvPr/>
        </p:nvSpPr>
        <p:spPr>
          <a:xfrm>
            <a:off x="2449670" y="4808452"/>
            <a:ext cx="76200" cy="762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68" name="Oval 367"/>
          <p:cNvSpPr/>
          <p:nvPr/>
        </p:nvSpPr>
        <p:spPr>
          <a:xfrm>
            <a:off x="2554445" y="5171989"/>
            <a:ext cx="76200" cy="762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69" name="Oval 368"/>
          <p:cNvSpPr/>
          <p:nvPr/>
        </p:nvSpPr>
        <p:spPr>
          <a:xfrm>
            <a:off x="2576670" y="4714789"/>
            <a:ext cx="76200" cy="762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70" name="Oval 369"/>
          <p:cNvSpPr/>
          <p:nvPr/>
        </p:nvSpPr>
        <p:spPr>
          <a:xfrm>
            <a:off x="2538570" y="5035464"/>
            <a:ext cx="76200" cy="762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71" name="Oval 370"/>
          <p:cNvSpPr/>
          <p:nvPr/>
        </p:nvSpPr>
        <p:spPr>
          <a:xfrm>
            <a:off x="2500470" y="5124364"/>
            <a:ext cx="76200" cy="762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72" name="Oval 371"/>
          <p:cNvSpPr/>
          <p:nvPr/>
        </p:nvSpPr>
        <p:spPr>
          <a:xfrm>
            <a:off x="2538570" y="5349789"/>
            <a:ext cx="76200" cy="762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73" name="Oval 372"/>
          <p:cNvSpPr/>
          <p:nvPr/>
        </p:nvSpPr>
        <p:spPr>
          <a:xfrm>
            <a:off x="2533808" y="4856077"/>
            <a:ext cx="76200" cy="762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74" name="Oval 373"/>
          <p:cNvSpPr/>
          <p:nvPr/>
        </p:nvSpPr>
        <p:spPr>
          <a:xfrm>
            <a:off x="2624295" y="5219614"/>
            <a:ext cx="76200" cy="762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75" name="Oval 374"/>
          <p:cNvSpPr/>
          <p:nvPr/>
        </p:nvSpPr>
        <p:spPr>
          <a:xfrm>
            <a:off x="2424270" y="4638589"/>
            <a:ext cx="76200" cy="762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76" name="Oval 375"/>
          <p:cNvSpPr/>
          <p:nvPr/>
        </p:nvSpPr>
        <p:spPr>
          <a:xfrm>
            <a:off x="2624295" y="4914814"/>
            <a:ext cx="76200" cy="762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77" name="Oval 376"/>
          <p:cNvSpPr/>
          <p:nvPr/>
        </p:nvSpPr>
        <p:spPr>
          <a:xfrm>
            <a:off x="2500470" y="5019589"/>
            <a:ext cx="76200" cy="762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78" name="Oval 377"/>
          <p:cNvSpPr/>
          <p:nvPr/>
        </p:nvSpPr>
        <p:spPr>
          <a:xfrm>
            <a:off x="1259045" y="4943389"/>
            <a:ext cx="76200" cy="762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79" name="Oval 378"/>
          <p:cNvSpPr/>
          <p:nvPr/>
        </p:nvSpPr>
        <p:spPr>
          <a:xfrm>
            <a:off x="1220945" y="5264064"/>
            <a:ext cx="76200" cy="762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80" name="Oval 379"/>
          <p:cNvSpPr/>
          <p:nvPr/>
        </p:nvSpPr>
        <p:spPr>
          <a:xfrm>
            <a:off x="1182845" y="5352964"/>
            <a:ext cx="76200" cy="762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81" name="Oval 380"/>
          <p:cNvSpPr/>
          <p:nvPr/>
        </p:nvSpPr>
        <p:spPr>
          <a:xfrm>
            <a:off x="1078070" y="5676814"/>
            <a:ext cx="76200" cy="762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82" name="Oval 381"/>
          <p:cNvSpPr/>
          <p:nvPr/>
        </p:nvSpPr>
        <p:spPr>
          <a:xfrm>
            <a:off x="1220945" y="5578389"/>
            <a:ext cx="76200" cy="762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83" name="Oval 382"/>
          <p:cNvSpPr/>
          <p:nvPr/>
        </p:nvSpPr>
        <p:spPr>
          <a:xfrm>
            <a:off x="1059020" y="5459327"/>
            <a:ext cx="76200" cy="762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84" name="Oval 383"/>
          <p:cNvSpPr/>
          <p:nvPr/>
        </p:nvSpPr>
        <p:spPr>
          <a:xfrm>
            <a:off x="1216183" y="5084677"/>
            <a:ext cx="76200" cy="762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85" name="Oval 384"/>
          <p:cNvSpPr/>
          <p:nvPr/>
        </p:nvSpPr>
        <p:spPr>
          <a:xfrm>
            <a:off x="1078070" y="5502189"/>
            <a:ext cx="76200" cy="762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86" name="Oval 385"/>
          <p:cNvSpPr/>
          <p:nvPr/>
        </p:nvSpPr>
        <p:spPr>
          <a:xfrm>
            <a:off x="1078070" y="5189452"/>
            <a:ext cx="76200" cy="762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87" name="Oval 386"/>
          <p:cNvSpPr/>
          <p:nvPr/>
        </p:nvSpPr>
        <p:spPr>
          <a:xfrm>
            <a:off x="1106645" y="4867189"/>
            <a:ext cx="76200" cy="762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88" name="Oval 387"/>
          <p:cNvSpPr/>
          <p:nvPr/>
        </p:nvSpPr>
        <p:spPr>
          <a:xfrm>
            <a:off x="1078070" y="5197389"/>
            <a:ext cx="76200" cy="762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89" name="Oval 388"/>
          <p:cNvSpPr/>
          <p:nvPr/>
        </p:nvSpPr>
        <p:spPr>
          <a:xfrm>
            <a:off x="1078070" y="4884652"/>
            <a:ext cx="76200" cy="762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90" name="Oval 389"/>
          <p:cNvSpPr/>
          <p:nvPr/>
        </p:nvSpPr>
        <p:spPr>
          <a:xfrm>
            <a:off x="1182845" y="5248189"/>
            <a:ext cx="76200" cy="762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91" name="Oval 390"/>
          <p:cNvSpPr/>
          <p:nvPr/>
        </p:nvSpPr>
        <p:spPr>
          <a:xfrm>
            <a:off x="1205070" y="4790989"/>
            <a:ext cx="76200" cy="762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92" name="Oval 391"/>
          <p:cNvSpPr/>
          <p:nvPr/>
        </p:nvSpPr>
        <p:spPr>
          <a:xfrm>
            <a:off x="1166970" y="5111664"/>
            <a:ext cx="76200" cy="762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93" name="Oval 392"/>
          <p:cNvSpPr/>
          <p:nvPr/>
        </p:nvSpPr>
        <p:spPr>
          <a:xfrm>
            <a:off x="1128870" y="5200564"/>
            <a:ext cx="76200" cy="762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94" name="Oval 393"/>
          <p:cNvSpPr/>
          <p:nvPr/>
        </p:nvSpPr>
        <p:spPr>
          <a:xfrm>
            <a:off x="1166970" y="5425989"/>
            <a:ext cx="76200" cy="762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95" name="Oval 394"/>
          <p:cNvSpPr/>
          <p:nvPr/>
        </p:nvSpPr>
        <p:spPr>
          <a:xfrm>
            <a:off x="1162208" y="4932277"/>
            <a:ext cx="76200" cy="762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96" name="Oval 395"/>
          <p:cNvSpPr/>
          <p:nvPr/>
        </p:nvSpPr>
        <p:spPr>
          <a:xfrm>
            <a:off x="1252695" y="5295814"/>
            <a:ext cx="76200" cy="762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97" name="Oval 396"/>
          <p:cNvSpPr/>
          <p:nvPr/>
        </p:nvSpPr>
        <p:spPr>
          <a:xfrm>
            <a:off x="1052670" y="4714789"/>
            <a:ext cx="76200" cy="762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98" name="Oval 397"/>
          <p:cNvSpPr/>
          <p:nvPr/>
        </p:nvSpPr>
        <p:spPr>
          <a:xfrm>
            <a:off x="1252695" y="4991014"/>
            <a:ext cx="76200" cy="762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99" name="Oval 398"/>
          <p:cNvSpPr/>
          <p:nvPr/>
        </p:nvSpPr>
        <p:spPr>
          <a:xfrm>
            <a:off x="1128870" y="5095789"/>
            <a:ext cx="76200" cy="762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400" name="Rectangle 399"/>
          <p:cNvSpPr/>
          <p:nvPr/>
        </p:nvSpPr>
        <p:spPr>
          <a:xfrm>
            <a:off x="965357" y="3444359"/>
            <a:ext cx="3451225" cy="1133389"/>
          </a:xfrm>
          <a:prstGeom prst="rect">
            <a:avLst/>
          </a:prstGeom>
          <a:solidFill>
            <a:schemeClr val="tx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401" name="Oval 400"/>
          <p:cNvSpPr/>
          <p:nvPr/>
        </p:nvSpPr>
        <p:spPr>
          <a:xfrm>
            <a:off x="2576670" y="4028989"/>
            <a:ext cx="76200" cy="762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403" name="TextBox 402"/>
          <p:cNvSpPr txBox="1"/>
          <p:nvPr/>
        </p:nvSpPr>
        <p:spPr>
          <a:xfrm>
            <a:off x="152400" y="3783842"/>
            <a:ext cx="762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1 mL</a:t>
            </a:r>
          </a:p>
        </p:txBody>
      </p:sp>
      <p:sp>
        <p:nvSpPr>
          <p:cNvPr id="406" name="TextBox 405"/>
          <p:cNvSpPr txBox="1"/>
          <p:nvPr/>
        </p:nvSpPr>
        <p:spPr>
          <a:xfrm>
            <a:off x="152400" y="4938111"/>
            <a:ext cx="76374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1 mL</a:t>
            </a:r>
          </a:p>
        </p:txBody>
      </p:sp>
      <p:sp>
        <p:nvSpPr>
          <p:cNvPr id="407" name="Rectangle 406"/>
          <p:cNvSpPr/>
          <p:nvPr/>
        </p:nvSpPr>
        <p:spPr>
          <a:xfrm>
            <a:off x="7508233" y="5864419"/>
            <a:ext cx="914400" cy="19208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408" name="Rectangle 407"/>
          <p:cNvSpPr/>
          <p:nvPr/>
        </p:nvSpPr>
        <p:spPr>
          <a:xfrm>
            <a:off x="7502661" y="1726450"/>
            <a:ext cx="919972" cy="4138483"/>
          </a:xfrm>
          <a:prstGeom prst="rect">
            <a:avLst/>
          </a:prstGeom>
          <a:solidFill>
            <a:schemeClr val="tx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409" name="TextBox 408"/>
          <p:cNvSpPr txBox="1"/>
          <p:nvPr/>
        </p:nvSpPr>
        <p:spPr>
          <a:xfrm>
            <a:off x="6096000" y="3643948"/>
            <a:ext cx="1143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2100 mL</a:t>
            </a:r>
          </a:p>
          <a:p>
            <a:r>
              <a:rPr lang="en-US" dirty="0"/>
              <a:t>(= 2.1L)</a:t>
            </a:r>
          </a:p>
        </p:txBody>
      </p:sp>
      <p:sp>
        <p:nvSpPr>
          <p:cNvPr id="404" name="TextBox 403"/>
          <p:cNvSpPr txBox="1"/>
          <p:nvPr/>
        </p:nvSpPr>
        <p:spPr>
          <a:xfrm>
            <a:off x="4427695" y="4393082"/>
            <a:ext cx="914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2100:1 </a:t>
            </a:r>
          </a:p>
        </p:txBody>
      </p:sp>
      <p:sp>
        <p:nvSpPr>
          <p:cNvPr id="411" name="Oval 410"/>
          <p:cNvSpPr/>
          <p:nvPr/>
        </p:nvSpPr>
        <p:spPr>
          <a:xfrm>
            <a:off x="7698733" y="5956174"/>
            <a:ext cx="76200" cy="762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412" name="Oval 411"/>
          <p:cNvSpPr/>
          <p:nvPr/>
        </p:nvSpPr>
        <p:spPr>
          <a:xfrm>
            <a:off x="8328014" y="5885041"/>
            <a:ext cx="76200" cy="762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413" name="Oval 412"/>
          <p:cNvSpPr/>
          <p:nvPr/>
        </p:nvSpPr>
        <p:spPr>
          <a:xfrm>
            <a:off x="8194033" y="5952526"/>
            <a:ext cx="76200" cy="762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414" name="Oval 413"/>
          <p:cNvSpPr/>
          <p:nvPr/>
        </p:nvSpPr>
        <p:spPr>
          <a:xfrm>
            <a:off x="8043399" y="5890823"/>
            <a:ext cx="76200" cy="762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415" name="Oval 414"/>
          <p:cNvSpPr/>
          <p:nvPr/>
        </p:nvSpPr>
        <p:spPr>
          <a:xfrm>
            <a:off x="7965433" y="5948099"/>
            <a:ext cx="76200" cy="762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416" name="Oval 415"/>
          <p:cNvSpPr/>
          <p:nvPr/>
        </p:nvSpPr>
        <p:spPr>
          <a:xfrm>
            <a:off x="7872065" y="5895134"/>
            <a:ext cx="76200" cy="762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417" name="Oval 416"/>
          <p:cNvSpPr/>
          <p:nvPr/>
        </p:nvSpPr>
        <p:spPr>
          <a:xfrm>
            <a:off x="7736833" y="5909051"/>
            <a:ext cx="76200" cy="762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418" name="Oval 417"/>
          <p:cNvSpPr/>
          <p:nvPr/>
        </p:nvSpPr>
        <p:spPr>
          <a:xfrm>
            <a:off x="7590236" y="5909177"/>
            <a:ext cx="76200" cy="762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419" name="Oval 418"/>
          <p:cNvSpPr/>
          <p:nvPr/>
        </p:nvSpPr>
        <p:spPr>
          <a:xfrm>
            <a:off x="7799408" y="4382574"/>
            <a:ext cx="76200" cy="762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420" name="Oval 419"/>
          <p:cNvSpPr/>
          <p:nvPr/>
        </p:nvSpPr>
        <p:spPr>
          <a:xfrm>
            <a:off x="8000747" y="5358696"/>
            <a:ext cx="76200" cy="762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421" name="Oval 420"/>
          <p:cNvSpPr/>
          <p:nvPr/>
        </p:nvSpPr>
        <p:spPr>
          <a:xfrm>
            <a:off x="7629093" y="3892308"/>
            <a:ext cx="76200" cy="762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422" name="Oval 421"/>
          <p:cNvSpPr/>
          <p:nvPr/>
        </p:nvSpPr>
        <p:spPr>
          <a:xfrm>
            <a:off x="8043399" y="2629974"/>
            <a:ext cx="76200" cy="762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423" name="Oval 422"/>
          <p:cNvSpPr/>
          <p:nvPr/>
        </p:nvSpPr>
        <p:spPr>
          <a:xfrm>
            <a:off x="7742636" y="2325174"/>
            <a:ext cx="76200" cy="762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424" name="Oval 423"/>
          <p:cNvSpPr/>
          <p:nvPr/>
        </p:nvSpPr>
        <p:spPr>
          <a:xfrm>
            <a:off x="8079228" y="4344474"/>
            <a:ext cx="76200" cy="762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425" name="Oval 424"/>
          <p:cNvSpPr/>
          <p:nvPr/>
        </p:nvSpPr>
        <p:spPr>
          <a:xfrm>
            <a:off x="7962647" y="3468174"/>
            <a:ext cx="76200" cy="762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426" name="Oval 425"/>
          <p:cNvSpPr/>
          <p:nvPr/>
        </p:nvSpPr>
        <p:spPr>
          <a:xfrm>
            <a:off x="7666436" y="4753183"/>
            <a:ext cx="76200" cy="762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405" name="Left Brace 404"/>
          <p:cNvSpPr/>
          <p:nvPr/>
        </p:nvSpPr>
        <p:spPr>
          <a:xfrm>
            <a:off x="685800" y="3429000"/>
            <a:ext cx="228600" cy="1122277"/>
          </a:xfrm>
          <a:prstGeom prst="leftBrace">
            <a:avLst/>
          </a:prstGeom>
          <a:ln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8" name="Left Brace 427"/>
          <p:cNvSpPr/>
          <p:nvPr/>
        </p:nvSpPr>
        <p:spPr>
          <a:xfrm>
            <a:off x="687545" y="4639425"/>
            <a:ext cx="228600" cy="1122277"/>
          </a:xfrm>
          <a:prstGeom prst="leftBrace">
            <a:avLst/>
          </a:prstGeom>
          <a:ln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9" name="Left Brace 428"/>
          <p:cNvSpPr/>
          <p:nvPr/>
        </p:nvSpPr>
        <p:spPr>
          <a:xfrm>
            <a:off x="7162800" y="1752600"/>
            <a:ext cx="304800" cy="4035339"/>
          </a:xfrm>
          <a:prstGeom prst="leftBrace">
            <a:avLst/>
          </a:prstGeom>
          <a:ln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0" name="Left Brace 429"/>
          <p:cNvSpPr/>
          <p:nvPr/>
        </p:nvSpPr>
        <p:spPr>
          <a:xfrm>
            <a:off x="7239000" y="5868993"/>
            <a:ext cx="190500" cy="187514"/>
          </a:xfrm>
          <a:prstGeom prst="leftBrace">
            <a:avLst/>
          </a:prstGeom>
          <a:ln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1" name="TextBox 430"/>
          <p:cNvSpPr txBox="1"/>
          <p:nvPr/>
        </p:nvSpPr>
        <p:spPr>
          <a:xfrm>
            <a:off x="6475255" y="5777874"/>
            <a:ext cx="76374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1 mL</a:t>
            </a:r>
          </a:p>
        </p:txBody>
      </p:sp>
      <p:sp>
        <p:nvSpPr>
          <p:cNvPr id="432" name="TextBox 431"/>
          <p:cNvSpPr txBox="1"/>
          <p:nvPr/>
        </p:nvSpPr>
        <p:spPr>
          <a:xfrm>
            <a:off x="8534400" y="5635539"/>
            <a:ext cx="5414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1:1 </a:t>
            </a:r>
          </a:p>
        </p:txBody>
      </p:sp>
      <p:sp>
        <p:nvSpPr>
          <p:cNvPr id="410" name="TextBox 409"/>
          <p:cNvSpPr txBox="1"/>
          <p:nvPr/>
        </p:nvSpPr>
        <p:spPr>
          <a:xfrm>
            <a:off x="2462370" y="6013797"/>
            <a:ext cx="42051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Blood units: g/</a:t>
            </a:r>
            <a:r>
              <a:rPr lang="en-US" dirty="0">
                <a:solidFill>
                  <a:srgbClr val="FFFF00"/>
                </a:solidFill>
              </a:rPr>
              <a:t>100 mL</a:t>
            </a:r>
          </a:p>
          <a:p>
            <a:r>
              <a:rPr lang="en-US" dirty="0"/>
              <a:t>Breath units: g/2.1 L times 100 = </a:t>
            </a:r>
            <a:r>
              <a:rPr lang="en-US" dirty="0">
                <a:solidFill>
                  <a:srgbClr val="FFFF00"/>
                </a:solidFill>
              </a:rPr>
              <a:t>210 L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B58DD2E9-676D-A0E5-75EB-63380435F8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7620" y="31749"/>
            <a:ext cx="2895600" cy="365125"/>
          </a:xfrm>
        </p:spPr>
        <p:txBody>
          <a:bodyPr/>
          <a:lstStyle/>
          <a:p>
            <a:pPr>
              <a:defRPr/>
            </a:pPr>
            <a:r>
              <a:rPr lang="en-US"/>
              <a:t>Issued and Approved by: 2025.10.01</a:t>
            </a:r>
            <a:endParaRPr lang="en-US" dirty="0"/>
          </a:p>
        </p:txBody>
      </p:sp>
    </p:spTree>
    <p:custDataLst>
      <p:tags r:id="rId1"/>
    </p:custData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73" name="Rectangle 72">
            <a:extLst>
              <a:ext uri="{FF2B5EF4-FFF2-40B4-BE49-F238E27FC236}">
                <a16:creationId xmlns:a16="http://schemas.microsoft.com/office/drawing/2014/main" id="{46708FAB-3898-47A9-B05A-AB9ECBD9E79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2"/>
            <a:ext cx="9144000" cy="685799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>
          <a:xfrm>
            <a:off x="852298" y="457201"/>
            <a:ext cx="7588358" cy="1150470"/>
          </a:xfrm>
        </p:spPr>
        <p:txBody>
          <a:bodyPr anchor="b">
            <a:normAutofit/>
          </a:bodyPr>
          <a:lstStyle/>
          <a:p>
            <a:r>
              <a:rPr lang="en-US" sz="3500" dirty="0"/>
              <a:t>“Deep Lung Air”</a:t>
            </a:r>
          </a:p>
        </p:txBody>
      </p:sp>
      <p:sp>
        <p:nvSpPr>
          <p:cNvPr id="25603" name="Rectangle 3"/>
          <p:cNvSpPr>
            <a:spLocks noGrp="1" noChangeArrowheads="1"/>
          </p:cNvSpPr>
          <p:nvPr>
            <p:ph idx="1"/>
          </p:nvPr>
        </p:nvSpPr>
        <p:spPr>
          <a:xfrm>
            <a:off x="381000" y="1980774"/>
            <a:ext cx="4876800" cy="3962825"/>
          </a:xfrm>
        </p:spPr>
        <p:txBody>
          <a:bodyPr anchor="t">
            <a:normAutofit/>
          </a:bodyPr>
          <a:lstStyle/>
          <a:p>
            <a:pPr marL="0" indent="0">
              <a:buFont typeface="Wingdings" pitchFamily="2" charset="2"/>
              <a:buNone/>
            </a:pPr>
            <a:r>
              <a:rPr lang="en-US" sz="2400" dirty="0"/>
              <a:t>As ethanol molecules move from the alveoli to the mouth, the concentration decreases due to </a:t>
            </a:r>
            <a:r>
              <a:rPr lang="en-US" sz="2400" u="sng" dirty="0"/>
              <a:t>dilution</a:t>
            </a:r>
            <a:r>
              <a:rPr lang="en-US" sz="2400" dirty="0"/>
              <a:t> with fresh air.</a:t>
            </a:r>
          </a:p>
          <a:p>
            <a:pPr>
              <a:buFont typeface="Wingdings" pitchFamily="2" charset="2"/>
              <a:buNone/>
            </a:pPr>
            <a:endParaRPr lang="en-US" sz="2400" dirty="0"/>
          </a:p>
          <a:p>
            <a:pPr marL="0" indent="0">
              <a:buFont typeface="Wingdings" pitchFamily="2" charset="2"/>
              <a:buNone/>
            </a:pPr>
            <a:r>
              <a:rPr lang="en-US" sz="2400" dirty="0"/>
              <a:t>The air near the alveoli (“deep lung air”) provides the closest correlation to the blood concentration.</a:t>
            </a:r>
          </a:p>
        </p:txBody>
      </p:sp>
      <p:pic>
        <p:nvPicPr>
          <p:cNvPr id="2050" name="Picture 2" descr="http://www.anytimehealth.com/blog/repository/EBSCO%20Conditions/BQ00030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56" r="12033" b="-1"/>
          <a:stretch/>
        </p:blipFill>
        <p:spPr bwMode="auto">
          <a:xfrm>
            <a:off x="5479723" y="1980775"/>
            <a:ext cx="3067049" cy="39628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5" name="Rectangle 74">
            <a:extLst>
              <a:ext uri="{FF2B5EF4-FFF2-40B4-BE49-F238E27FC236}">
                <a16:creationId xmlns:a16="http://schemas.microsoft.com/office/drawing/2014/main" id="{2E438CA0-CB4D-4C94-8C39-9C7FC9BBEE6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6401962"/>
            <a:ext cx="9143998" cy="461774"/>
          </a:xfrm>
          <a:prstGeom prst="rect">
            <a:avLst/>
          </a:prstGeom>
          <a:gradFill>
            <a:gsLst>
              <a:gs pos="0">
                <a:srgbClr val="000000"/>
              </a:gs>
              <a:gs pos="100000">
                <a:schemeClr val="accent1">
                  <a:lumMod val="7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7" name="Rectangle 76">
            <a:extLst>
              <a:ext uri="{FF2B5EF4-FFF2-40B4-BE49-F238E27FC236}">
                <a16:creationId xmlns:a16="http://schemas.microsoft.com/office/drawing/2014/main" id="{6B2C05E3-84E7-4957-95EF-B471CBF71C6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6401962"/>
            <a:ext cx="3057523" cy="464399"/>
          </a:xfrm>
          <a:prstGeom prst="rect">
            <a:avLst/>
          </a:prstGeom>
          <a:gradFill>
            <a:gsLst>
              <a:gs pos="0">
                <a:srgbClr val="000000">
                  <a:alpha val="46000"/>
                </a:srgbClr>
              </a:gs>
              <a:gs pos="99000">
                <a:schemeClr val="accent1"/>
              </a:gs>
            </a:gsLst>
            <a:lin ang="14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07FA45E9-61DB-2094-3F42-13F9A86F4F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Issued and Approved by: 2025.10.01</a:t>
            </a:r>
          </a:p>
        </p:txBody>
      </p:sp>
    </p:spTree>
    <p:custDataLst>
      <p:tags r:id="rId1"/>
    </p:custData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907EF6B7-1338-4443-8C46-6A318D952DF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286" y="0"/>
            <a:ext cx="9141714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DAAE4CDD-124C-4DCF-9584-B6033B545DD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3125454" cy="6858000"/>
          </a:xfrm>
          <a:custGeom>
            <a:avLst/>
            <a:gdLst>
              <a:gd name="connsiteX0" fmla="*/ 0 w 4167271"/>
              <a:gd name="connsiteY0" fmla="*/ 0 h 6858000"/>
              <a:gd name="connsiteX1" fmla="*/ 2259550 w 4167271"/>
              <a:gd name="connsiteY1" fmla="*/ 0 h 6858000"/>
              <a:gd name="connsiteX2" fmla="*/ 2387803 w 4167271"/>
              <a:gd name="connsiteY2" fmla="*/ 82222 h 6858000"/>
              <a:gd name="connsiteX3" fmla="*/ 4167271 w 4167271"/>
              <a:gd name="connsiteY3" fmla="*/ 3429000 h 6858000"/>
              <a:gd name="connsiteX4" fmla="*/ 2387803 w 4167271"/>
              <a:gd name="connsiteY4" fmla="*/ 6775779 h 6858000"/>
              <a:gd name="connsiteX5" fmla="*/ 2259550 w 4167271"/>
              <a:gd name="connsiteY5" fmla="*/ 6858000 h 6858000"/>
              <a:gd name="connsiteX6" fmla="*/ 0 w 4167271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167271" h="6858000">
                <a:moveTo>
                  <a:pt x="0" y="0"/>
                </a:moveTo>
                <a:lnTo>
                  <a:pt x="2259550" y="0"/>
                </a:lnTo>
                <a:lnTo>
                  <a:pt x="2387803" y="82222"/>
                </a:lnTo>
                <a:cubicBezTo>
                  <a:pt x="3461407" y="807534"/>
                  <a:pt x="4167271" y="2035835"/>
                  <a:pt x="4167271" y="3429000"/>
                </a:cubicBezTo>
                <a:cubicBezTo>
                  <a:pt x="4167271" y="4822165"/>
                  <a:pt x="3461407" y="6050467"/>
                  <a:pt x="2387803" y="6775779"/>
                </a:cubicBezTo>
                <a:lnTo>
                  <a:pt x="225955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5125" y="1153572"/>
            <a:ext cx="2400300" cy="4461163"/>
          </a:xfrm>
        </p:spPr>
        <p:txBody>
          <a:bodyPr>
            <a:normAutofit/>
          </a:bodyPr>
          <a:lstStyle/>
          <a:p>
            <a:r>
              <a:rPr lang="en-US" sz="2800">
                <a:solidFill>
                  <a:srgbClr val="FFFFFF"/>
                </a:solidFill>
              </a:rPr>
              <a:t>Interpretation Summary Available Online</a:t>
            </a:r>
          </a:p>
        </p:txBody>
      </p:sp>
      <p:sp>
        <p:nvSpPr>
          <p:cNvPr id="12" name="Arc 11">
            <a:extLst>
              <a:ext uri="{FF2B5EF4-FFF2-40B4-BE49-F238E27FC236}">
                <a16:creationId xmlns:a16="http://schemas.microsoft.com/office/drawing/2014/main" id="{081E4A58-353D-44AE-B2FC-2A74E2E400F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V="1">
            <a:off x="5662801" y="2455479"/>
            <a:ext cx="3062575" cy="4083433"/>
          </a:xfrm>
          <a:prstGeom prst="arc">
            <a:avLst/>
          </a:prstGeom>
          <a:ln w="127000" cap="rnd">
            <a:solidFill>
              <a:schemeClr val="accent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124200" y="591344"/>
            <a:ext cx="5715000" cy="5585619"/>
          </a:xfrm>
        </p:spPr>
        <p:txBody>
          <a:bodyPr anchor="ctr">
            <a:normAutofit/>
          </a:bodyPr>
          <a:lstStyle/>
          <a:p>
            <a:r>
              <a:rPr lang="en-US" dirty="0"/>
              <a:t>Interpretation of Alcohol Results manual available on the Alaska Scientific Crime Detection Laboratory’s website if you’d like to learn more.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3FD9C14-BDD1-8C1F-E9EF-8539AD76EA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Issued and Approved by: 2025.10.01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6490321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Rectangle 73">
            <a:extLst>
              <a:ext uri="{FF2B5EF4-FFF2-40B4-BE49-F238E27FC236}">
                <a16:creationId xmlns:a16="http://schemas.microsoft.com/office/drawing/2014/main" id="{23A58148-D452-4F6F-A2FE-EED968DE197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2898475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250357" y="1905000"/>
            <a:ext cx="2397759" cy="2743200"/>
          </a:xfrm>
        </p:spPr>
        <p:txBody>
          <a:bodyPr anchor="t">
            <a:normAutofit/>
          </a:bodyPr>
          <a:lstStyle/>
          <a:p>
            <a:r>
              <a:rPr lang="en-US" sz="4200" dirty="0">
                <a:solidFill>
                  <a:schemeClr val="bg1"/>
                </a:solidFill>
              </a:rPr>
              <a:t>What is a “Standard Drink”?</a:t>
            </a:r>
          </a:p>
        </p:txBody>
      </p:sp>
      <p:sp>
        <p:nvSpPr>
          <p:cNvPr id="11267" name="Rectangle 3"/>
          <p:cNvSpPr>
            <a:spLocks noGrp="1" noChangeArrowheads="1"/>
          </p:cNvSpPr>
          <p:nvPr>
            <p:ph idx="1"/>
          </p:nvPr>
        </p:nvSpPr>
        <p:spPr>
          <a:xfrm>
            <a:off x="3248039" y="641615"/>
            <a:ext cx="5467349" cy="5533496"/>
          </a:xfrm>
        </p:spPr>
        <p:txBody>
          <a:bodyPr anchor="ctr">
            <a:normAutofit/>
          </a:bodyPr>
          <a:lstStyle/>
          <a:p>
            <a:pPr>
              <a:lnSpc>
                <a:spcPct val="90000"/>
              </a:lnSpc>
            </a:pPr>
            <a:r>
              <a:rPr lang="en-US" dirty="0"/>
              <a:t>14 grams of pure ethanol equals…</a:t>
            </a:r>
            <a:endParaRPr lang="en-US"/>
          </a:p>
          <a:p>
            <a:pPr lvl="1">
              <a:lnSpc>
                <a:spcPct val="90000"/>
              </a:lnSpc>
            </a:pPr>
            <a:r>
              <a:rPr lang="en-US"/>
              <a:t> 12 ounces of 5% (v/v) beer</a:t>
            </a:r>
          </a:p>
          <a:p>
            <a:pPr lvl="1">
              <a:lnSpc>
                <a:spcPct val="90000"/>
              </a:lnSpc>
            </a:pPr>
            <a:r>
              <a:rPr lang="en-US"/>
              <a:t> 5 ounces of 12% (v/v) wine</a:t>
            </a:r>
          </a:p>
          <a:p>
            <a:pPr lvl="1">
              <a:lnSpc>
                <a:spcPct val="90000"/>
              </a:lnSpc>
            </a:pPr>
            <a:r>
              <a:rPr lang="en-US"/>
              <a:t> 1.5 ounces of 40% (v/v) spirits (80 Proof)</a:t>
            </a:r>
          </a:p>
          <a:p>
            <a:pPr>
              <a:lnSpc>
                <a:spcPct val="90000"/>
              </a:lnSpc>
            </a:pPr>
            <a:r>
              <a:rPr lang="en-US" dirty="0"/>
              <a:t>Bottom line is the </a:t>
            </a:r>
            <a:r>
              <a:rPr lang="en-US"/>
              <a:t>AMOUNT of alcohol </a:t>
            </a:r>
            <a:r>
              <a:rPr lang="en-US" dirty="0"/>
              <a:t>ingested. </a:t>
            </a:r>
            <a:endParaRPr lang="en-US"/>
          </a:p>
          <a:p>
            <a:pPr>
              <a:lnSpc>
                <a:spcPct val="90000"/>
              </a:lnSpc>
            </a:pPr>
            <a:r>
              <a:rPr lang="en-US" dirty="0"/>
              <a:t>How many grams of alcohol are in a particular volume and concentration of drink?</a:t>
            </a:r>
            <a:endParaRPr lang="en-US"/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9B79F4B7-C0E9-CBE1-B660-85455B5470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Issued and Approved by: 2025.10.01</a:t>
            </a:r>
          </a:p>
        </p:txBody>
      </p:sp>
    </p:spTree>
    <p:custDataLst>
      <p:tags r:id="rId1"/>
    </p:custData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72" name="Rectangle 71">
            <a:extLst>
              <a:ext uri="{FF2B5EF4-FFF2-40B4-BE49-F238E27FC236}">
                <a16:creationId xmlns:a16="http://schemas.microsoft.com/office/drawing/2014/main" id="{429917F3-0560-4C6F-B265-458B218C4B8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1"/>
            <a:ext cx="9144000" cy="68579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953691" y="662400"/>
            <a:ext cx="7541790" cy="1325563"/>
          </a:xfrm>
        </p:spPr>
        <p:txBody>
          <a:bodyPr rtlCol="0" anchor="t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/>
              <a:t>What the body does to alcohol	</a:t>
            </a:r>
          </a:p>
        </p:txBody>
      </p:sp>
      <p:grpSp>
        <p:nvGrpSpPr>
          <p:cNvPr id="74" name="Group 73">
            <a:extLst>
              <a:ext uri="{FF2B5EF4-FFF2-40B4-BE49-F238E27FC236}">
                <a16:creationId xmlns:a16="http://schemas.microsoft.com/office/drawing/2014/main" id="{AA39BAE7-7EB8-4E22-BCBB-F00F514DB7E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0"/>
            <a:ext cx="664368" cy="6858000"/>
            <a:chOff x="0" y="0"/>
            <a:chExt cx="885825" cy="6858000"/>
          </a:xfrm>
        </p:grpSpPr>
        <p:sp>
          <p:nvSpPr>
            <p:cNvPr id="75" name="Freeform 6">
              <a:extLst>
                <a:ext uri="{FF2B5EF4-FFF2-40B4-BE49-F238E27FC236}">
                  <a16:creationId xmlns:a16="http://schemas.microsoft.com/office/drawing/2014/main" id="{CE476A00-9FF6-4B98-9E5C-7A22D8F59C4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0" y="0"/>
              <a:ext cx="885825" cy="6858000"/>
            </a:xfrm>
            <a:custGeom>
              <a:avLst/>
              <a:gdLst/>
              <a:ahLst/>
              <a:cxnLst/>
              <a:rect l="0" t="0" r="r" b="b"/>
              <a:pathLst>
                <a:path w="558" h="4320">
                  <a:moveTo>
                    <a:pt x="0" y="0"/>
                  </a:moveTo>
                  <a:lnTo>
                    <a:pt x="447" y="0"/>
                  </a:lnTo>
                  <a:lnTo>
                    <a:pt x="448" y="43"/>
                  </a:lnTo>
                  <a:lnTo>
                    <a:pt x="453" y="81"/>
                  </a:lnTo>
                  <a:lnTo>
                    <a:pt x="460" y="114"/>
                  </a:lnTo>
                  <a:lnTo>
                    <a:pt x="469" y="143"/>
                  </a:lnTo>
                  <a:lnTo>
                    <a:pt x="479" y="169"/>
                  </a:lnTo>
                  <a:lnTo>
                    <a:pt x="491" y="192"/>
                  </a:lnTo>
                  <a:lnTo>
                    <a:pt x="503" y="216"/>
                  </a:lnTo>
                  <a:lnTo>
                    <a:pt x="515" y="240"/>
                  </a:lnTo>
                  <a:lnTo>
                    <a:pt x="525" y="263"/>
                  </a:lnTo>
                  <a:lnTo>
                    <a:pt x="535" y="289"/>
                  </a:lnTo>
                  <a:lnTo>
                    <a:pt x="545" y="318"/>
                  </a:lnTo>
                  <a:lnTo>
                    <a:pt x="552" y="351"/>
                  </a:lnTo>
                  <a:lnTo>
                    <a:pt x="556" y="389"/>
                  </a:lnTo>
                  <a:lnTo>
                    <a:pt x="558" y="432"/>
                  </a:lnTo>
                  <a:lnTo>
                    <a:pt x="556" y="475"/>
                  </a:lnTo>
                  <a:lnTo>
                    <a:pt x="552" y="513"/>
                  </a:lnTo>
                  <a:lnTo>
                    <a:pt x="545" y="546"/>
                  </a:lnTo>
                  <a:lnTo>
                    <a:pt x="535" y="575"/>
                  </a:lnTo>
                  <a:lnTo>
                    <a:pt x="525" y="601"/>
                  </a:lnTo>
                  <a:lnTo>
                    <a:pt x="515" y="624"/>
                  </a:lnTo>
                  <a:lnTo>
                    <a:pt x="503" y="648"/>
                  </a:lnTo>
                  <a:lnTo>
                    <a:pt x="491" y="672"/>
                  </a:lnTo>
                  <a:lnTo>
                    <a:pt x="479" y="695"/>
                  </a:lnTo>
                  <a:lnTo>
                    <a:pt x="469" y="721"/>
                  </a:lnTo>
                  <a:lnTo>
                    <a:pt x="460" y="750"/>
                  </a:lnTo>
                  <a:lnTo>
                    <a:pt x="453" y="783"/>
                  </a:lnTo>
                  <a:lnTo>
                    <a:pt x="448" y="821"/>
                  </a:lnTo>
                  <a:lnTo>
                    <a:pt x="447" y="864"/>
                  </a:lnTo>
                  <a:lnTo>
                    <a:pt x="448" y="907"/>
                  </a:lnTo>
                  <a:lnTo>
                    <a:pt x="453" y="945"/>
                  </a:lnTo>
                  <a:lnTo>
                    <a:pt x="460" y="978"/>
                  </a:lnTo>
                  <a:lnTo>
                    <a:pt x="469" y="1007"/>
                  </a:lnTo>
                  <a:lnTo>
                    <a:pt x="479" y="1033"/>
                  </a:lnTo>
                  <a:lnTo>
                    <a:pt x="491" y="1056"/>
                  </a:lnTo>
                  <a:lnTo>
                    <a:pt x="503" y="1080"/>
                  </a:lnTo>
                  <a:lnTo>
                    <a:pt x="515" y="1104"/>
                  </a:lnTo>
                  <a:lnTo>
                    <a:pt x="525" y="1127"/>
                  </a:lnTo>
                  <a:lnTo>
                    <a:pt x="535" y="1153"/>
                  </a:lnTo>
                  <a:lnTo>
                    <a:pt x="545" y="1182"/>
                  </a:lnTo>
                  <a:lnTo>
                    <a:pt x="552" y="1215"/>
                  </a:lnTo>
                  <a:lnTo>
                    <a:pt x="556" y="1253"/>
                  </a:lnTo>
                  <a:lnTo>
                    <a:pt x="558" y="1296"/>
                  </a:lnTo>
                  <a:lnTo>
                    <a:pt x="556" y="1339"/>
                  </a:lnTo>
                  <a:lnTo>
                    <a:pt x="552" y="1377"/>
                  </a:lnTo>
                  <a:lnTo>
                    <a:pt x="545" y="1410"/>
                  </a:lnTo>
                  <a:lnTo>
                    <a:pt x="535" y="1439"/>
                  </a:lnTo>
                  <a:lnTo>
                    <a:pt x="525" y="1465"/>
                  </a:lnTo>
                  <a:lnTo>
                    <a:pt x="515" y="1488"/>
                  </a:lnTo>
                  <a:lnTo>
                    <a:pt x="503" y="1512"/>
                  </a:lnTo>
                  <a:lnTo>
                    <a:pt x="491" y="1536"/>
                  </a:lnTo>
                  <a:lnTo>
                    <a:pt x="479" y="1559"/>
                  </a:lnTo>
                  <a:lnTo>
                    <a:pt x="469" y="1585"/>
                  </a:lnTo>
                  <a:lnTo>
                    <a:pt x="460" y="1614"/>
                  </a:lnTo>
                  <a:lnTo>
                    <a:pt x="453" y="1647"/>
                  </a:lnTo>
                  <a:lnTo>
                    <a:pt x="448" y="1685"/>
                  </a:lnTo>
                  <a:lnTo>
                    <a:pt x="447" y="1728"/>
                  </a:lnTo>
                  <a:lnTo>
                    <a:pt x="448" y="1771"/>
                  </a:lnTo>
                  <a:lnTo>
                    <a:pt x="453" y="1809"/>
                  </a:lnTo>
                  <a:lnTo>
                    <a:pt x="460" y="1842"/>
                  </a:lnTo>
                  <a:lnTo>
                    <a:pt x="469" y="1871"/>
                  </a:lnTo>
                  <a:lnTo>
                    <a:pt x="479" y="1897"/>
                  </a:lnTo>
                  <a:lnTo>
                    <a:pt x="491" y="1920"/>
                  </a:lnTo>
                  <a:lnTo>
                    <a:pt x="503" y="1944"/>
                  </a:lnTo>
                  <a:lnTo>
                    <a:pt x="515" y="1968"/>
                  </a:lnTo>
                  <a:lnTo>
                    <a:pt x="525" y="1991"/>
                  </a:lnTo>
                  <a:lnTo>
                    <a:pt x="535" y="2017"/>
                  </a:lnTo>
                  <a:lnTo>
                    <a:pt x="545" y="2046"/>
                  </a:lnTo>
                  <a:lnTo>
                    <a:pt x="552" y="2079"/>
                  </a:lnTo>
                  <a:lnTo>
                    <a:pt x="556" y="2117"/>
                  </a:lnTo>
                  <a:lnTo>
                    <a:pt x="558" y="2159"/>
                  </a:lnTo>
                  <a:lnTo>
                    <a:pt x="556" y="2203"/>
                  </a:lnTo>
                  <a:lnTo>
                    <a:pt x="552" y="2241"/>
                  </a:lnTo>
                  <a:lnTo>
                    <a:pt x="545" y="2274"/>
                  </a:lnTo>
                  <a:lnTo>
                    <a:pt x="535" y="2303"/>
                  </a:lnTo>
                  <a:lnTo>
                    <a:pt x="525" y="2329"/>
                  </a:lnTo>
                  <a:lnTo>
                    <a:pt x="515" y="2352"/>
                  </a:lnTo>
                  <a:lnTo>
                    <a:pt x="503" y="2376"/>
                  </a:lnTo>
                  <a:lnTo>
                    <a:pt x="491" y="2400"/>
                  </a:lnTo>
                  <a:lnTo>
                    <a:pt x="479" y="2423"/>
                  </a:lnTo>
                  <a:lnTo>
                    <a:pt x="469" y="2449"/>
                  </a:lnTo>
                  <a:lnTo>
                    <a:pt x="460" y="2478"/>
                  </a:lnTo>
                  <a:lnTo>
                    <a:pt x="453" y="2511"/>
                  </a:lnTo>
                  <a:lnTo>
                    <a:pt x="448" y="2549"/>
                  </a:lnTo>
                  <a:lnTo>
                    <a:pt x="447" y="2592"/>
                  </a:lnTo>
                  <a:lnTo>
                    <a:pt x="448" y="2635"/>
                  </a:lnTo>
                  <a:lnTo>
                    <a:pt x="453" y="2673"/>
                  </a:lnTo>
                  <a:lnTo>
                    <a:pt x="460" y="2706"/>
                  </a:lnTo>
                  <a:lnTo>
                    <a:pt x="469" y="2735"/>
                  </a:lnTo>
                  <a:lnTo>
                    <a:pt x="479" y="2761"/>
                  </a:lnTo>
                  <a:lnTo>
                    <a:pt x="491" y="2784"/>
                  </a:lnTo>
                  <a:lnTo>
                    <a:pt x="515" y="2832"/>
                  </a:lnTo>
                  <a:lnTo>
                    <a:pt x="525" y="2855"/>
                  </a:lnTo>
                  <a:lnTo>
                    <a:pt x="535" y="2881"/>
                  </a:lnTo>
                  <a:lnTo>
                    <a:pt x="545" y="2910"/>
                  </a:lnTo>
                  <a:lnTo>
                    <a:pt x="552" y="2943"/>
                  </a:lnTo>
                  <a:lnTo>
                    <a:pt x="556" y="2981"/>
                  </a:lnTo>
                  <a:lnTo>
                    <a:pt x="558" y="3024"/>
                  </a:lnTo>
                  <a:lnTo>
                    <a:pt x="556" y="3067"/>
                  </a:lnTo>
                  <a:lnTo>
                    <a:pt x="552" y="3105"/>
                  </a:lnTo>
                  <a:lnTo>
                    <a:pt x="545" y="3138"/>
                  </a:lnTo>
                  <a:lnTo>
                    <a:pt x="535" y="3167"/>
                  </a:lnTo>
                  <a:lnTo>
                    <a:pt x="525" y="3193"/>
                  </a:lnTo>
                  <a:lnTo>
                    <a:pt x="515" y="3216"/>
                  </a:lnTo>
                  <a:lnTo>
                    <a:pt x="503" y="3240"/>
                  </a:lnTo>
                  <a:lnTo>
                    <a:pt x="491" y="3264"/>
                  </a:lnTo>
                  <a:lnTo>
                    <a:pt x="479" y="3287"/>
                  </a:lnTo>
                  <a:lnTo>
                    <a:pt x="469" y="3313"/>
                  </a:lnTo>
                  <a:lnTo>
                    <a:pt x="460" y="3342"/>
                  </a:lnTo>
                  <a:lnTo>
                    <a:pt x="453" y="3375"/>
                  </a:lnTo>
                  <a:lnTo>
                    <a:pt x="448" y="3413"/>
                  </a:lnTo>
                  <a:lnTo>
                    <a:pt x="447" y="3456"/>
                  </a:lnTo>
                  <a:lnTo>
                    <a:pt x="448" y="3499"/>
                  </a:lnTo>
                  <a:lnTo>
                    <a:pt x="453" y="3537"/>
                  </a:lnTo>
                  <a:lnTo>
                    <a:pt x="460" y="3570"/>
                  </a:lnTo>
                  <a:lnTo>
                    <a:pt x="469" y="3599"/>
                  </a:lnTo>
                  <a:lnTo>
                    <a:pt x="479" y="3625"/>
                  </a:lnTo>
                  <a:lnTo>
                    <a:pt x="491" y="3648"/>
                  </a:lnTo>
                  <a:lnTo>
                    <a:pt x="503" y="3672"/>
                  </a:lnTo>
                  <a:lnTo>
                    <a:pt x="515" y="3696"/>
                  </a:lnTo>
                  <a:lnTo>
                    <a:pt x="525" y="3719"/>
                  </a:lnTo>
                  <a:lnTo>
                    <a:pt x="535" y="3745"/>
                  </a:lnTo>
                  <a:lnTo>
                    <a:pt x="545" y="3774"/>
                  </a:lnTo>
                  <a:lnTo>
                    <a:pt x="552" y="3807"/>
                  </a:lnTo>
                  <a:lnTo>
                    <a:pt x="556" y="3845"/>
                  </a:lnTo>
                  <a:lnTo>
                    <a:pt x="558" y="3888"/>
                  </a:lnTo>
                  <a:lnTo>
                    <a:pt x="556" y="3931"/>
                  </a:lnTo>
                  <a:lnTo>
                    <a:pt x="552" y="3969"/>
                  </a:lnTo>
                  <a:lnTo>
                    <a:pt x="545" y="4002"/>
                  </a:lnTo>
                  <a:lnTo>
                    <a:pt x="535" y="4031"/>
                  </a:lnTo>
                  <a:lnTo>
                    <a:pt x="525" y="4057"/>
                  </a:lnTo>
                  <a:lnTo>
                    <a:pt x="515" y="4080"/>
                  </a:lnTo>
                  <a:lnTo>
                    <a:pt x="503" y="4104"/>
                  </a:lnTo>
                  <a:lnTo>
                    <a:pt x="491" y="4128"/>
                  </a:lnTo>
                  <a:lnTo>
                    <a:pt x="479" y="4151"/>
                  </a:lnTo>
                  <a:lnTo>
                    <a:pt x="469" y="4177"/>
                  </a:lnTo>
                  <a:lnTo>
                    <a:pt x="460" y="4206"/>
                  </a:lnTo>
                  <a:lnTo>
                    <a:pt x="453" y="4239"/>
                  </a:lnTo>
                  <a:lnTo>
                    <a:pt x="448" y="4277"/>
                  </a:lnTo>
                  <a:lnTo>
                    <a:pt x="447" y="4320"/>
                  </a:lnTo>
                  <a:lnTo>
                    <a:pt x="0" y="43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6" name="Freeform 6">
              <a:extLst>
                <a:ext uri="{FF2B5EF4-FFF2-40B4-BE49-F238E27FC236}">
                  <a16:creationId xmlns:a16="http://schemas.microsoft.com/office/drawing/2014/main" id="{8F0632CB-5E59-4727-9C88-4537512D563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0" y="0"/>
              <a:ext cx="885825" cy="6858000"/>
            </a:xfrm>
            <a:custGeom>
              <a:avLst/>
              <a:gdLst/>
              <a:ahLst/>
              <a:cxnLst/>
              <a:rect l="0" t="0" r="r" b="b"/>
              <a:pathLst>
                <a:path w="558" h="4320">
                  <a:moveTo>
                    <a:pt x="0" y="0"/>
                  </a:moveTo>
                  <a:lnTo>
                    <a:pt x="447" y="0"/>
                  </a:lnTo>
                  <a:lnTo>
                    <a:pt x="448" y="43"/>
                  </a:lnTo>
                  <a:lnTo>
                    <a:pt x="453" y="81"/>
                  </a:lnTo>
                  <a:lnTo>
                    <a:pt x="460" y="114"/>
                  </a:lnTo>
                  <a:lnTo>
                    <a:pt x="469" y="143"/>
                  </a:lnTo>
                  <a:lnTo>
                    <a:pt x="479" y="169"/>
                  </a:lnTo>
                  <a:lnTo>
                    <a:pt x="491" y="192"/>
                  </a:lnTo>
                  <a:lnTo>
                    <a:pt x="503" y="216"/>
                  </a:lnTo>
                  <a:lnTo>
                    <a:pt x="515" y="240"/>
                  </a:lnTo>
                  <a:lnTo>
                    <a:pt x="525" y="263"/>
                  </a:lnTo>
                  <a:lnTo>
                    <a:pt x="535" y="289"/>
                  </a:lnTo>
                  <a:lnTo>
                    <a:pt x="545" y="318"/>
                  </a:lnTo>
                  <a:lnTo>
                    <a:pt x="552" y="351"/>
                  </a:lnTo>
                  <a:lnTo>
                    <a:pt x="556" y="389"/>
                  </a:lnTo>
                  <a:lnTo>
                    <a:pt x="558" y="432"/>
                  </a:lnTo>
                  <a:lnTo>
                    <a:pt x="556" y="475"/>
                  </a:lnTo>
                  <a:lnTo>
                    <a:pt x="552" y="513"/>
                  </a:lnTo>
                  <a:lnTo>
                    <a:pt x="545" y="546"/>
                  </a:lnTo>
                  <a:lnTo>
                    <a:pt x="535" y="575"/>
                  </a:lnTo>
                  <a:lnTo>
                    <a:pt x="525" y="601"/>
                  </a:lnTo>
                  <a:lnTo>
                    <a:pt x="515" y="624"/>
                  </a:lnTo>
                  <a:lnTo>
                    <a:pt x="503" y="648"/>
                  </a:lnTo>
                  <a:lnTo>
                    <a:pt x="491" y="672"/>
                  </a:lnTo>
                  <a:lnTo>
                    <a:pt x="479" y="695"/>
                  </a:lnTo>
                  <a:lnTo>
                    <a:pt x="469" y="721"/>
                  </a:lnTo>
                  <a:lnTo>
                    <a:pt x="460" y="750"/>
                  </a:lnTo>
                  <a:lnTo>
                    <a:pt x="453" y="783"/>
                  </a:lnTo>
                  <a:lnTo>
                    <a:pt x="448" y="821"/>
                  </a:lnTo>
                  <a:lnTo>
                    <a:pt x="447" y="864"/>
                  </a:lnTo>
                  <a:lnTo>
                    <a:pt x="448" y="907"/>
                  </a:lnTo>
                  <a:lnTo>
                    <a:pt x="453" y="945"/>
                  </a:lnTo>
                  <a:lnTo>
                    <a:pt x="460" y="978"/>
                  </a:lnTo>
                  <a:lnTo>
                    <a:pt x="469" y="1007"/>
                  </a:lnTo>
                  <a:lnTo>
                    <a:pt x="479" y="1033"/>
                  </a:lnTo>
                  <a:lnTo>
                    <a:pt x="491" y="1056"/>
                  </a:lnTo>
                  <a:lnTo>
                    <a:pt x="503" y="1080"/>
                  </a:lnTo>
                  <a:lnTo>
                    <a:pt x="515" y="1104"/>
                  </a:lnTo>
                  <a:lnTo>
                    <a:pt x="525" y="1127"/>
                  </a:lnTo>
                  <a:lnTo>
                    <a:pt x="535" y="1153"/>
                  </a:lnTo>
                  <a:lnTo>
                    <a:pt x="545" y="1182"/>
                  </a:lnTo>
                  <a:lnTo>
                    <a:pt x="552" y="1215"/>
                  </a:lnTo>
                  <a:lnTo>
                    <a:pt x="556" y="1253"/>
                  </a:lnTo>
                  <a:lnTo>
                    <a:pt x="558" y="1296"/>
                  </a:lnTo>
                  <a:lnTo>
                    <a:pt x="556" y="1339"/>
                  </a:lnTo>
                  <a:lnTo>
                    <a:pt x="552" y="1377"/>
                  </a:lnTo>
                  <a:lnTo>
                    <a:pt x="545" y="1410"/>
                  </a:lnTo>
                  <a:lnTo>
                    <a:pt x="535" y="1439"/>
                  </a:lnTo>
                  <a:lnTo>
                    <a:pt x="525" y="1465"/>
                  </a:lnTo>
                  <a:lnTo>
                    <a:pt x="515" y="1488"/>
                  </a:lnTo>
                  <a:lnTo>
                    <a:pt x="503" y="1512"/>
                  </a:lnTo>
                  <a:lnTo>
                    <a:pt x="491" y="1536"/>
                  </a:lnTo>
                  <a:lnTo>
                    <a:pt x="479" y="1559"/>
                  </a:lnTo>
                  <a:lnTo>
                    <a:pt x="469" y="1585"/>
                  </a:lnTo>
                  <a:lnTo>
                    <a:pt x="460" y="1614"/>
                  </a:lnTo>
                  <a:lnTo>
                    <a:pt x="453" y="1647"/>
                  </a:lnTo>
                  <a:lnTo>
                    <a:pt x="448" y="1685"/>
                  </a:lnTo>
                  <a:lnTo>
                    <a:pt x="447" y="1728"/>
                  </a:lnTo>
                  <a:lnTo>
                    <a:pt x="448" y="1771"/>
                  </a:lnTo>
                  <a:lnTo>
                    <a:pt x="453" y="1809"/>
                  </a:lnTo>
                  <a:lnTo>
                    <a:pt x="460" y="1842"/>
                  </a:lnTo>
                  <a:lnTo>
                    <a:pt x="469" y="1871"/>
                  </a:lnTo>
                  <a:lnTo>
                    <a:pt x="479" y="1897"/>
                  </a:lnTo>
                  <a:lnTo>
                    <a:pt x="491" y="1920"/>
                  </a:lnTo>
                  <a:lnTo>
                    <a:pt x="503" y="1944"/>
                  </a:lnTo>
                  <a:lnTo>
                    <a:pt x="515" y="1968"/>
                  </a:lnTo>
                  <a:lnTo>
                    <a:pt x="525" y="1991"/>
                  </a:lnTo>
                  <a:lnTo>
                    <a:pt x="535" y="2017"/>
                  </a:lnTo>
                  <a:lnTo>
                    <a:pt x="545" y="2046"/>
                  </a:lnTo>
                  <a:lnTo>
                    <a:pt x="552" y="2079"/>
                  </a:lnTo>
                  <a:lnTo>
                    <a:pt x="556" y="2117"/>
                  </a:lnTo>
                  <a:lnTo>
                    <a:pt x="558" y="2159"/>
                  </a:lnTo>
                  <a:lnTo>
                    <a:pt x="556" y="2203"/>
                  </a:lnTo>
                  <a:lnTo>
                    <a:pt x="552" y="2241"/>
                  </a:lnTo>
                  <a:lnTo>
                    <a:pt x="545" y="2274"/>
                  </a:lnTo>
                  <a:lnTo>
                    <a:pt x="535" y="2303"/>
                  </a:lnTo>
                  <a:lnTo>
                    <a:pt x="525" y="2329"/>
                  </a:lnTo>
                  <a:lnTo>
                    <a:pt x="515" y="2352"/>
                  </a:lnTo>
                  <a:lnTo>
                    <a:pt x="503" y="2376"/>
                  </a:lnTo>
                  <a:lnTo>
                    <a:pt x="491" y="2400"/>
                  </a:lnTo>
                  <a:lnTo>
                    <a:pt x="479" y="2423"/>
                  </a:lnTo>
                  <a:lnTo>
                    <a:pt x="469" y="2449"/>
                  </a:lnTo>
                  <a:lnTo>
                    <a:pt x="460" y="2478"/>
                  </a:lnTo>
                  <a:lnTo>
                    <a:pt x="453" y="2511"/>
                  </a:lnTo>
                  <a:lnTo>
                    <a:pt x="448" y="2549"/>
                  </a:lnTo>
                  <a:lnTo>
                    <a:pt x="447" y="2592"/>
                  </a:lnTo>
                  <a:lnTo>
                    <a:pt x="448" y="2635"/>
                  </a:lnTo>
                  <a:lnTo>
                    <a:pt x="453" y="2673"/>
                  </a:lnTo>
                  <a:lnTo>
                    <a:pt x="460" y="2706"/>
                  </a:lnTo>
                  <a:lnTo>
                    <a:pt x="469" y="2735"/>
                  </a:lnTo>
                  <a:lnTo>
                    <a:pt x="479" y="2761"/>
                  </a:lnTo>
                  <a:lnTo>
                    <a:pt x="491" y="2784"/>
                  </a:lnTo>
                  <a:lnTo>
                    <a:pt x="515" y="2832"/>
                  </a:lnTo>
                  <a:lnTo>
                    <a:pt x="525" y="2855"/>
                  </a:lnTo>
                  <a:lnTo>
                    <a:pt x="535" y="2881"/>
                  </a:lnTo>
                  <a:lnTo>
                    <a:pt x="545" y="2910"/>
                  </a:lnTo>
                  <a:lnTo>
                    <a:pt x="552" y="2943"/>
                  </a:lnTo>
                  <a:lnTo>
                    <a:pt x="556" y="2981"/>
                  </a:lnTo>
                  <a:lnTo>
                    <a:pt x="558" y="3024"/>
                  </a:lnTo>
                  <a:lnTo>
                    <a:pt x="556" y="3067"/>
                  </a:lnTo>
                  <a:lnTo>
                    <a:pt x="552" y="3105"/>
                  </a:lnTo>
                  <a:lnTo>
                    <a:pt x="545" y="3138"/>
                  </a:lnTo>
                  <a:lnTo>
                    <a:pt x="535" y="3167"/>
                  </a:lnTo>
                  <a:lnTo>
                    <a:pt x="525" y="3193"/>
                  </a:lnTo>
                  <a:lnTo>
                    <a:pt x="515" y="3216"/>
                  </a:lnTo>
                  <a:lnTo>
                    <a:pt x="503" y="3240"/>
                  </a:lnTo>
                  <a:lnTo>
                    <a:pt x="491" y="3264"/>
                  </a:lnTo>
                  <a:lnTo>
                    <a:pt x="479" y="3287"/>
                  </a:lnTo>
                  <a:lnTo>
                    <a:pt x="469" y="3313"/>
                  </a:lnTo>
                  <a:lnTo>
                    <a:pt x="460" y="3342"/>
                  </a:lnTo>
                  <a:lnTo>
                    <a:pt x="453" y="3375"/>
                  </a:lnTo>
                  <a:lnTo>
                    <a:pt x="448" y="3413"/>
                  </a:lnTo>
                  <a:lnTo>
                    <a:pt x="447" y="3456"/>
                  </a:lnTo>
                  <a:lnTo>
                    <a:pt x="448" y="3499"/>
                  </a:lnTo>
                  <a:lnTo>
                    <a:pt x="453" y="3537"/>
                  </a:lnTo>
                  <a:lnTo>
                    <a:pt x="460" y="3570"/>
                  </a:lnTo>
                  <a:lnTo>
                    <a:pt x="469" y="3599"/>
                  </a:lnTo>
                  <a:lnTo>
                    <a:pt x="479" y="3625"/>
                  </a:lnTo>
                  <a:lnTo>
                    <a:pt x="491" y="3648"/>
                  </a:lnTo>
                  <a:lnTo>
                    <a:pt x="503" y="3672"/>
                  </a:lnTo>
                  <a:lnTo>
                    <a:pt x="515" y="3696"/>
                  </a:lnTo>
                  <a:lnTo>
                    <a:pt x="525" y="3719"/>
                  </a:lnTo>
                  <a:lnTo>
                    <a:pt x="535" y="3745"/>
                  </a:lnTo>
                  <a:lnTo>
                    <a:pt x="545" y="3774"/>
                  </a:lnTo>
                  <a:lnTo>
                    <a:pt x="552" y="3807"/>
                  </a:lnTo>
                  <a:lnTo>
                    <a:pt x="556" y="3845"/>
                  </a:lnTo>
                  <a:lnTo>
                    <a:pt x="558" y="3888"/>
                  </a:lnTo>
                  <a:lnTo>
                    <a:pt x="556" y="3931"/>
                  </a:lnTo>
                  <a:lnTo>
                    <a:pt x="552" y="3969"/>
                  </a:lnTo>
                  <a:lnTo>
                    <a:pt x="545" y="4002"/>
                  </a:lnTo>
                  <a:lnTo>
                    <a:pt x="535" y="4031"/>
                  </a:lnTo>
                  <a:lnTo>
                    <a:pt x="525" y="4057"/>
                  </a:lnTo>
                  <a:lnTo>
                    <a:pt x="515" y="4080"/>
                  </a:lnTo>
                  <a:lnTo>
                    <a:pt x="503" y="4104"/>
                  </a:lnTo>
                  <a:lnTo>
                    <a:pt x="491" y="4128"/>
                  </a:lnTo>
                  <a:lnTo>
                    <a:pt x="479" y="4151"/>
                  </a:lnTo>
                  <a:lnTo>
                    <a:pt x="469" y="4177"/>
                  </a:lnTo>
                  <a:lnTo>
                    <a:pt x="460" y="4206"/>
                  </a:lnTo>
                  <a:lnTo>
                    <a:pt x="453" y="4239"/>
                  </a:lnTo>
                  <a:lnTo>
                    <a:pt x="448" y="4277"/>
                  </a:lnTo>
                  <a:lnTo>
                    <a:pt x="447" y="4320"/>
                  </a:lnTo>
                  <a:lnTo>
                    <a:pt x="0" y="43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  <a:alpha val="25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6147" name="Rectangle 3"/>
          <p:cNvSpPr>
            <a:spLocks noGrp="1" noChangeArrowheads="1"/>
          </p:cNvSpPr>
          <p:nvPr>
            <p:ph idx="1"/>
          </p:nvPr>
        </p:nvSpPr>
        <p:spPr>
          <a:xfrm>
            <a:off x="938758" y="1600200"/>
            <a:ext cx="7566834" cy="4595401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400" dirty="0">
                <a:solidFill>
                  <a:srgbClr val="FFFFFF">
                    <a:alpha val="60000"/>
                  </a:srgbClr>
                </a:solidFill>
              </a:rPr>
              <a:t>Four Phases (ADME)</a:t>
            </a:r>
          </a:p>
          <a:p>
            <a:pPr lvl="1"/>
            <a:r>
              <a:rPr lang="en-US" sz="2400" dirty="0">
                <a:solidFill>
                  <a:srgbClr val="FFFFFF">
                    <a:alpha val="60000"/>
                  </a:srgbClr>
                </a:solidFill>
              </a:rPr>
              <a:t>Absorption: Must be absorbed into blood stream to reach brain and have impairing effects.</a:t>
            </a:r>
          </a:p>
          <a:p>
            <a:pPr lvl="1"/>
            <a:r>
              <a:rPr lang="en-US" sz="2400" dirty="0">
                <a:solidFill>
                  <a:srgbClr val="FFFFFF">
                    <a:alpha val="60000"/>
                  </a:srgbClr>
                </a:solidFill>
              </a:rPr>
              <a:t>Distribution: Ethanol enters the tissues of the body in relation to their water content.</a:t>
            </a:r>
          </a:p>
          <a:p>
            <a:pPr lvl="1"/>
            <a:r>
              <a:rPr lang="en-US" sz="2400" dirty="0">
                <a:solidFill>
                  <a:srgbClr val="FFFFFF">
                    <a:alpha val="60000"/>
                  </a:srgbClr>
                </a:solidFill>
              </a:rPr>
              <a:t>Metabolism: Immediately following absorption, metabolism (breakdown) of alcohol begins. This continues until all the alcohol is gone.</a:t>
            </a:r>
          </a:p>
          <a:p>
            <a:pPr lvl="1"/>
            <a:r>
              <a:rPr lang="en-US" sz="2400" dirty="0">
                <a:solidFill>
                  <a:srgbClr val="FFFFFF">
                    <a:alpha val="60000"/>
                  </a:srgbClr>
                </a:solidFill>
              </a:rPr>
              <a:t>Elimination: Ethanol and its metabolites are eliminated from the body through breath, urine, and sweat.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F8951334-B5EE-A2FE-E240-37C666FC32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Issued and Approved by: 2025.10.01</a:t>
            </a:r>
          </a:p>
        </p:txBody>
      </p:sp>
    </p:spTree>
    <p:custDataLst>
      <p:tags r:id="rId1"/>
    </p:custData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75776"/>
            <a:ext cx="8229600" cy="1143000"/>
          </a:xfrm>
        </p:spPr>
        <p:txBody>
          <a:bodyPr/>
          <a:lstStyle/>
          <a:p>
            <a:r>
              <a:rPr lang="en-US"/>
              <a:t>Absorption of Alcohol</a:t>
            </a:r>
          </a:p>
        </p:txBody>
      </p:sp>
      <p:pic>
        <p:nvPicPr>
          <p:cNvPr id="7171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0384" r="1923"/>
          <a:stretch>
            <a:fillRect/>
          </a:stretch>
        </p:blipFill>
        <p:spPr>
          <a:xfrm>
            <a:off x="5943600" y="1752600"/>
            <a:ext cx="2286000" cy="4114800"/>
          </a:xfrm>
        </p:spPr>
      </p:pic>
      <p:sp>
        <p:nvSpPr>
          <p:cNvPr id="7172" name="Line 4"/>
          <p:cNvSpPr>
            <a:spLocks noChangeShapeType="1"/>
          </p:cNvSpPr>
          <p:nvPr/>
        </p:nvSpPr>
        <p:spPr bwMode="auto">
          <a:xfrm>
            <a:off x="5562600" y="3124200"/>
            <a:ext cx="1828800" cy="914400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173" name="Text Box 5"/>
          <p:cNvSpPr txBox="1">
            <a:spLocks noChangeArrowheads="1"/>
          </p:cNvSpPr>
          <p:nvPr/>
        </p:nvSpPr>
        <p:spPr bwMode="auto">
          <a:xfrm>
            <a:off x="3200400" y="2431702"/>
            <a:ext cx="2362200" cy="1384995"/>
          </a:xfrm>
          <a:prstGeom prst="rect">
            <a:avLst/>
          </a:prstGeom>
          <a:solidFill>
            <a:schemeClr val="accent1"/>
          </a:solidFill>
          <a:ln w="19050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sz="2800" dirty="0">
                <a:latin typeface="+mn-lt"/>
              </a:rPr>
              <a:t>20% of absorption in the stomach</a:t>
            </a:r>
          </a:p>
        </p:txBody>
      </p:sp>
      <p:sp>
        <p:nvSpPr>
          <p:cNvPr id="7174" name="Line 6"/>
          <p:cNvSpPr>
            <a:spLocks noChangeShapeType="1"/>
          </p:cNvSpPr>
          <p:nvPr/>
        </p:nvSpPr>
        <p:spPr bwMode="auto">
          <a:xfrm flipV="1">
            <a:off x="5257800" y="4724400"/>
            <a:ext cx="1905000" cy="609600"/>
          </a:xfrm>
          <a:prstGeom prst="line">
            <a:avLst/>
          </a:prstGeom>
          <a:noFill/>
          <a:ln w="25400">
            <a:solidFill>
              <a:srgbClr val="00B05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sz="1050"/>
          </a:p>
        </p:txBody>
      </p:sp>
      <p:sp>
        <p:nvSpPr>
          <p:cNvPr id="7175" name="Text Box 7"/>
          <p:cNvSpPr txBox="1">
            <a:spLocks noChangeArrowheads="1"/>
          </p:cNvSpPr>
          <p:nvPr/>
        </p:nvSpPr>
        <p:spPr bwMode="auto">
          <a:xfrm>
            <a:off x="2514600" y="5036574"/>
            <a:ext cx="2743200" cy="954107"/>
          </a:xfrm>
          <a:prstGeom prst="rect">
            <a:avLst/>
          </a:prstGeom>
          <a:noFill/>
          <a:ln w="25400">
            <a:solidFill>
              <a:srgbClr val="00B05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sz="2800" dirty="0">
                <a:latin typeface="+mn-lt"/>
              </a:rPr>
              <a:t>~80% in small intestine</a:t>
            </a:r>
          </a:p>
        </p:txBody>
      </p:sp>
      <p:pic>
        <p:nvPicPr>
          <p:cNvPr id="7176" name="Picture 8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1394" y="3736524"/>
            <a:ext cx="2074606" cy="27820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177" name="Text Box 9"/>
          <p:cNvSpPr txBox="1">
            <a:spLocks noChangeArrowheads="1"/>
          </p:cNvSpPr>
          <p:nvPr/>
        </p:nvSpPr>
        <p:spPr bwMode="auto">
          <a:xfrm>
            <a:off x="221226" y="1302886"/>
            <a:ext cx="2743200" cy="2246769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2800" dirty="0">
                <a:latin typeface="+mn-lt"/>
              </a:rPr>
              <a:t>Stomach has smaller surface area and less blood flow than small intestine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89793F54-61E9-5B74-952B-199963310B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Issued and Approved by: 2025.10.01</a:t>
            </a:r>
          </a:p>
        </p:txBody>
      </p:sp>
    </p:spTree>
    <p:custDataLst>
      <p:tags r:id="rId1"/>
    </p:custData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475978" y="150813"/>
            <a:ext cx="8229600" cy="1143000"/>
          </a:xfrm>
        </p:spPr>
        <p:txBody>
          <a:bodyPr/>
          <a:lstStyle/>
          <a:p>
            <a:r>
              <a:rPr lang="en-US" dirty="0"/>
              <a:t>Rate of Absorption of Ethanol	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idx="1"/>
          </p:nvPr>
        </p:nvSpPr>
        <p:spPr>
          <a:xfrm>
            <a:off x="475978" y="1371600"/>
            <a:ext cx="8229600" cy="3810000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en-US" dirty="0"/>
              <a:t>Can be dependent on several factors:</a:t>
            </a:r>
          </a:p>
          <a:p>
            <a:pPr>
              <a:buFont typeface="Wingdings" pitchFamily="2" charset="2"/>
              <a:buNone/>
            </a:pPr>
            <a:endParaRPr lang="en-US" dirty="0"/>
          </a:p>
        </p:txBody>
      </p:sp>
      <p:sp>
        <p:nvSpPr>
          <p:cNvPr id="82948" name="Text Box 4"/>
          <p:cNvSpPr txBox="1">
            <a:spLocks noChangeArrowheads="1"/>
          </p:cNvSpPr>
          <p:nvPr/>
        </p:nvSpPr>
        <p:spPr bwMode="auto">
          <a:xfrm>
            <a:off x="630447" y="6366175"/>
            <a:ext cx="2362200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2000" b="1" dirty="0">
                <a:latin typeface="+mn-lt"/>
              </a:rPr>
              <a:t>Food in Stomach</a:t>
            </a:r>
          </a:p>
        </p:txBody>
      </p:sp>
      <p:sp>
        <p:nvSpPr>
          <p:cNvPr id="82954" name="Text Box 10"/>
          <p:cNvSpPr txBox="1">
            <a:spLocks noChangeArrowheads="1"/>
          </p:cNvSpPr>
          <p:nvPr/>
        </p:nvSpPr>
        <p:spPr bwMode="auto">
          <a:xfrm>
            <a:off x="5296937" y="6363030"/>
            <a:ext cx="1600200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2000" b="1" dirty="0">
                <a:latin typeface="+mn-lt"/>
              </a:rPr>
              <a:t>Carbonation</a:t>
            </a:r>
          </a:p>
        </p:txBody>
      </p:sp>
      <p:sp>
        <p:nvSpPr>
          <p:cNvPr id="14" name="Text Box 10"/>
          <p:cNvSpPr txBox="1">
            <a:spLocks noChangeArrowheads="1"/>
          </p:cNvSpPr>
          <p:nvPr/>
        </p:nvSpPr>
        <p:spPr bwMode="auto">
          <a:xfrm>
            <a:off x="475978" y="3876119"/>
            <a:ext cx="1828800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2000" b="1" dirty="0">
                <a:latin typeface="+mn-lt"/>
              </a:rPr>
              <a:t>Concentration</a:t>
            </a:r>
          </a:p>
        </p:txBody>
      </p:sp>
      <p:pic>
        <p:nvPicPr>
          <p:cNvPr id="1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384" r="1923"/>
          <a:stretch>
            <a:fillRect/>
          </a:stretch>
        </p:blipFill>
        <p:spPr bwMode="auto">
          <a:xfrm>
            <a:off x="7239000" y="1552167"/>
            <a:ext cx="1371600" cy="24688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Text Box 10"/>
          <p:cNvSpPr txBox="1">
            <a:spLocks noChangeArrowheads="1"/>
          </p:cNvSpPr>
          <p:nvPr/>
        </p:nvSpPr>
        <p:spPr bwMode="auto">
          <a:xfrm>
            <a:off x="7162800" y="4012762"/>
            <a:ext cx="1828800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2000" b="1" dirty="0">
                <a:latin typeface="+mn-lt"/>
              </a:rPr>
              <a:t>Gastric Bypass</a:t>
            </a:r>
          </a:p>
        </p:txBody>
      </p:sp>
      <p:sp>
        <p:nvSpPr>
          <p:cNvPr id="17" name="Text Box 4"/>
          <p:cNvSpPr txBox="1">
            <a:spLocks noChangeArrowheads="1"/>
          </p:cNvSpPr>
          <p:nvPr/>
        </p:nvSpPr>
        <p:spPr bwMode="auto">
          <a:xfrm>
            <a:off x="2489625" y="4212817"/>
            <a:ext cx="2895600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2000" b="1" dirty="0">
                <a:latin typeface="+mn-lt"/>
              </a:rPr>
              <a:t>Route of Administration</a:t>
            </a:r>
          </a:p>
        </p:txBody>
      </p:sp>
      <p:sp>
        <p:nvSpPr>
          <p:cNvPr id="2" name="AutoShape 4" descr="data:image/jpeg;base64,/9j/4AAQSkZJRgABAQAAAQABAAD/2wCEAAkGBhQSERUUExQVFRUWFxUXFBgWFxcVHRgWFxQWFRUYGBIYHCYfGBokGRQWHy8gIycpLiwsFR8xNTAqNSYrLCkBCQoKDgwOGg8PGi8lHyQsMCwuLCksLCwsKTQsLCwpLCwsLCksKiwuLSwsLC8pLC8sLCksKSwqLCkpLCktLCwsLP/AABEIAOEA4QMBIgACEQEDEQH/xAAcAAEAAgMBAQEAAAAAAAAAAAAABgcDBAUCAQj/xABHEAACAQIDBQQGBwQIBgMBAAABAgMAEQQFIQYSMUFRE2FxgQciMmKRoRQjQlKxwdFygpLwM0NTk6Ky0uEVF2Nzg8JEo/E0/8QAGgEBAAIDAQAAAAAAAAAAAAAAAAEFAgMEBv/EADMRAAIBAwIDBgQEBwAAAAAAAAABAgMEESExBRJBEyJRgaHRMmGR8EJxweEVIzNDUrHx/9oADAMBAAIRAxEAPwC8aUpQClKUApelcfaXPlwsW9xdtI16t39woZwhKclGO7NzMs3igXelcL0HEnuCjU1w321v/R4eRhyLlY7+RN6h4xDO5kkO9I3Enl3KOQroQSVjkuI2EILvav0JFHtqo/pYZIx94WkXzK8KkGFxiSKGRgyngQb1BQ4rDC8kD9pAbH7SfZby5GmTXUs4SXc0foWNSuRke0ceIGnqyD2kPEHu6iuuKyKucJQlyyWGKUpQwFKUoBSlKAUpSgFKUoBSlKAUpSgFKUoBSlKAUpXJ2ozc4bDtIBdhYLfqedDKEXOSit2dalUwuZ4yYlhLiGIG83Z6qi9SOQ0PXhW3h9p8aF3RiLjqUUnyaoyWj4VPpJZLXxWJWNC7GyqCSTyAqps2zdsVO0zewPVjHRf1PGtKaaVrqZXIc3cE33j1oxsABwFCxtLFUG5N5b9DJFJc10FxBAFgWJICgcWYmyqO8k2rnQiphsPku+30lx6ouIB1PBpPxUfvHmKgyvKypQz16GtjcoxGHUNIBItgWaMH6s8wyakqDpvjpqBWCKUEAggg6i2oPnVjio3m+yAYl8PaNzqyH+jc94HsN7y+YNGimo3jWlT6kXnw92DoSki8GHHz6ipDkW2YJEWJtHJwDfZfz5Go9KWVikimOQalW6XtvKRoy9487HSvjwLIN1xcfzqDyNRsWMoU68O9qujW6+/As0GvtV9lmbz4SwN54On20HcftCpnlWbxYhN+NgRzHMHoRyrLJUV7adLXdeK+9DepXy9fak5RSlKAUpSgFKUoBSlKAUpSgFKUoBSlKAVzdocqGJw7x3sSLqejDVT4X+RrpV8NDKMnFprdFKRyTwM6KxjYgpItumhH89e+vCeqLfz/APtd/bWIjGyEjdBVN3lvDdUXB563HlUf3tb8hw7zUHsaEu0gp43SbPYNvE/hXwGsd78ayKDoACxJAUDizGwVR3km1DbJqKyzqZFlBxUwiFwtt6Vh9mPhYHkzG4HmeVWvDEFUKoACgAAcAALACo5gctbA4MhEaWZtZDHuE7xFt4B2UFEFgBcXA7zXO9HG1cmMEjzLKshIBUoRGgRFHqvwu+92lujjjapPI3Vw69Tm6dCb0pShymnmeUx4hNyVd4DVTwKn7ysNVPeKhua5HLhrnWWL74HrIP8AqIvEe+o8QLXM+paowbaVaVJ5iVmuL0up0PAjUGtB8SySdpGxjk+8vA9zLzFTTO9jFe74e0bnUqb9m571HsMfvL5g1DMTh2VykilHH2W6dVbgy94+VY4wXltc06unXwJTku3qkhMSOzc8HHsN5/ZNS9JAbEEEHgRr86qhIFI3WFweovW3l+JnwpvA+8n9k5uP3W5VOTTXsIS1p6Pw6fsWdSo7k+2kMxCP9TL9x9Ln3W4GpCKyKipSnTfLNYPtKUoaxSlKAUpSgFKUoBSlKAUpSgFYcViFjQu5CqoJJPICspqttutoTPJ9HjP1aH6w/eYcvAfjQ6bW3depyrbq/A4+0WcnGzb5uIl0jB6dT3njXPdv57q8yOBoOA+dEqD2FOEacVGOyPais2Fz4YKWGeSJmDsyQbysFYlGHaCQaaOAvDRSxF7itzIclOKmEYuFHrSsOSX4DozEbo8zyqyMXsvBJYlLFVjRCpIKLG4kQJ931lHDiBahR8Tuv7MfP2PWKxUbYJnndezaEmV0LBd0p67KfaC2J142rn5szRxh8AUY4cqZoF3byxCMAR73FXCWZPADga2Nq9nxjYRDvBbkXYM4Ija6vuhGAJK3A3rjXga4WU5PiMpwqLEhxSK8hxChiZCl7I8QNgWCgbyHjyqSiJdlGbR4mFJoW3kcXU8O4gjkQbgjkRW5UNyWSJHfG4WaP6DKryYpDcdnMouZFX7DEAh0NtQDx4x2T0h404vCSERRYLETrCsbaylXUlJJD/VkixC9+tRknBalKxT4hUUu7BVUEsSbAAcSSeAqtcx25xWYMyZcewwwuGxbrcueYgjPH9o/KjaWrCTexINvdqpMOI8NhbHF4klYr8I0HtzMOijh1NVZPlGGml7Jc1nbGAmzyOSjSjiFB07rKb1vZPsdLNjsS8eOxH1UYhknfdkLzPq8YB0CKpFwNQTW62HlwOE+iY/BpjMEgISfDLaSPmGdOKtfXeFvOo5ZSWVsFNReOpxsFtFPh5xhMelnP9HKo9WQcjYfl5gVKY8RcXB0PAjn51Ds1mbE5flaFjJiJMQvZG4LhQxFyRqDu7l+8Vb+d7ErJeSAiOQ6stvq3PMlR7DH7y+JBrGOqLSle8r5amq8epDZwHFmAP8APLpW5lmfYjDWCN2sf9nIdQPdfiK0pkeJykqlHH2TzHVW4MvePlXsTipLXuVIdGicZPtpBMd0nspPuSafBuBqQXqpJ4Ucagfz0PEVmy/aDEYXRH34x9h9bD3W4ipTK+rw1S1pPyfv9/mWtSuRs/tHHio95NGHtoeKn8x3116yKecJQk4yWGhSlKGIpSlAKUpQClKUBoZ7jeyw0sg4qht48B8yKpmJ/UZr3JNr/M1b+1cBfBzAcd2/8JDflVL4WS6unMNcVB6DhKXZyfXIElbMLXICgsxICgcWYmwA7ySBXLeS1e8Fm7wyLJGd10N1NgbGxB0IsdCR50LqqpOD5N+hduy+QjCwhTYyN60rDm1uA90DQeF+ddPGKxRgpIbdO6Ra97aW3tL366VEtlfSRDibRzWhlOgufUc+6x4H3T5E1Mr1J4mrGcZtVFr8yAbKbDYuGOcSYtkkk7PsnUI5iUHtCgDC26GZ1twINxaunEmbQMoLYXGR3AJIbDSAX1NhvIxA15VLaUNZXfpNxaRqmHRFCymXFYkKAN+PDIHYNbjvv2ak8wDUG2Q2WOLwErYstvYqXtla/rJuiyOOnFtOlqsjbHYbEYrFR4jD4pcOVhaB96MSeqzh7qDoDpbyqOqMVgsamDxUq4hZo3fDyhBG149XjZRpw1BrTUUt0bYNbM0Ts3jZ1SHHY7t8LHr2aqUaW3siV7XIFuprr51mH0aD6pAXJWLDRgWBlbSNQOg9o9wrpgVzsgw/0rEnFnWKAtFhejScJ5u8fYU9zVhTTqySZlNqnHKOzs3kowmGjhB3mFzI/wB+VzvSOfFjW0uYr25g1EnZiUaWDJvFDutzsQLjlvCtm/x42/2qI7QbCJJaVe1mmRw27LO5V4y31sI1AQFdRbmi1avRaFbu9T1n/o3wuIYSxXwuIU7yzQer63VkGhN+Ysaw4Tb/ABeWukObKJIWbdjxkQ0OnCSPkbC5tr41K8FgI4UEcSBEW+6q8Bc3PHv1qK4xhjMa+8A0GFDQqDqr4iQDtjbgQiWTxZq01uWMeY3Usylgn2IwmHxsIJ3ZY2F0dTe3vI41B7xUC2g2Smw13S80X3gPXQe+g4j3l8wK5Eby5JJ2+G3nwLNfE4fVuyB4yxdAOY+PUXFhcSsiK6G6uoZT1VhcH4GudNSWUd1KtUt5d39mUkuN5g6H+eNfTi7ixrt+kWHDpiAsK7stt6fd0XUerdLaOfaJFtLXB3gaiJepweptZqvTU8YOvkGcthp1cHQGzDqv2h+neKutHuARqDw8K/PSvdh4j8avnI//AOaH/tR/5BRFXxmmk4z67G9SlKkoRSlKAUpSgFKUoDy63BB4HjVM7b7KPhZt+O5Qn1D/AOp94fMedXRWHE4VZFKuoZToQRcGowddpdSt55W3VH54+mq/H1W59/jWtKvXT8PjVn7S+idJLth2sfusfwf/AFfGq3zTIcRhm3ZEbwIsbd3IjvFD1Nvd0a/wvXw6mmbiplsp6TpcNaOe80I0GvroPdY+0PdPkRwqGxyA8ND0P6V4dPKhtr21O4jia8+qP0jlOcxYmMSQuHU9OIPRl4qe41u1+a8pzqbCSdpC5RufMMOjLwYdx+R1q3tkfSbDirRzWhmOgBPqOfdY8D7p8iak8vd8PqW/eWsfH3JtVdelBNzF5VN0xDxHwljt+RqxRUG9MWBLZa0qi7YaSLEL/wCN7N/hY/CoayivTwzkZ1K7mPCwkibEXBYf1UK/00p6WHqjvYVKsFgkhjSKNd1I1CIOigWHnz8TXC2LwRZDjJSpmxYVhum6xw8YoUPQXuTzJrJmG1kSS4cJNA8ckxhmtIrMjMp7I2B0G+u6bjmK3UKapxy9zTWnzy02OTtVtA0csc8WExbnCu/auIgsbYdl3Zxvk3I0VgbcVFSXJswlmTfkgMAO6Y7yJIXVl3t71NF4j410HjuDcXBBBvqCCLEfA1rZfgUgiSKP1Y413Vub7qi51Y8gPkK3pa5NWdDn7U5u0EIEWuImbssOPfYaufdRbsfCtLK8tXDwpEmoUaseLMTd3J5lmJPnWnl8/wBLnbGH+jAMWDB5RA/WS26yMNPdA61h2z2mGBwrS6do3qwqebnnboo1+FVtxU7SfKjvow5I5ZE/SltUSVwEB9eQqJiOQYgLH53ufIVcmaZouX4JL2LIiRxrw3nC2A8BYk9wNfnv0R5O2NzZZZTvLCWxEzNzKm63J6sQfI1M9stqTi8QWU/VJdYh3c3I6sRfwArOK5Vg321CVzVx06/kc+ednZnc7zMSzHqx1JrAxrCshrZhgJ1NSewjFQSS2POCgLyoo1LMAPE6D5kV+g4IQiqo4KAB4AWH4VTfo7y/tccp5R3c/u8P8TLV0VKPO8YqZqRh4L/f/BSlKkpRSlKAUpSgFKUoBSlKAVrY3L45l3JEV16ML+Y6HvFbNKEp41RWu0vomV7thzrx3GNj+7Jz8G+NVrmGVTYZysiNpxBFiO+3Md40r9KVo5pksWITclQMOR4EHqrDUHwpgt7XitSnpU1XqfnJWVuFY3jIqc7Xei+SEmSC7px9UXZf2kHtDvXXuqDmUro448DyPgag9JRr068eaDyTPZH0my4a0c95odANfXQe6x9odzHwIq2MFmGHxsBKMssbqVcdzCzKynUGx4Gvzoy9K3MozqbCyCSFyjc+jDoy8GFCqvOExn3qWj8Oj9id7NTvluLOV4gnszvPl8p+0hN+xJ+8Dfz8RXYz/YjC4qKVewhWR1cLII1VlkIO628Bf2rXrlzZ5hc7w30XE2w+JuGhkHASj2WjYnQk8UJ1vYE6V42b2rlw83/D8zITELpDMdExCcAd86b34+PHfCSfdZ5WvRnSliSwzobGbOQxQwzrC8MzRASIXksG0D/VMxA9YEg99fNrcYZWXAxmxlG/imH9Xhr23b8nkPqju3jXXz7OVwsLSuCxFlRB7UkrGyRqOpPwFzXDyXLmiVmlIbETN2mIYc3IsEX3EFlA7j1rGvU7OPKtyKMOeWXsb6KFUAWVVFhyCqo/AAfKqA2/2pONxTFSeyjukI90HVvFjr8Ksv0q7S/RsJ2KG0k9104iMe2fP2fjVabFbPiaQzSreCEgsDp2khuUiHja7dFU91cdGP4jrm23yol+QRfQct7MaT4wLJP1SDXsYz3uCXPcw60wWG3jc8Kw46ZndmY3Zjdj1J6DkOg5Cw5V3sqwy7oBOtbtz1Vrbq1o46vf7+R9hwAtpasjYFrcRXjeIasxxvKhvfN0JH6MYkikk32CuQAgJsSCxLWv4L8Ksm9UsJgBXcyXbCaIWLB15B7m3g172omU97YzqzdSL8izqVDofSAOcYPgxHyI/Oupk+1S4iTcWNhoWvcHQWH4kCpyVE7StBNyjod2lKVJzClKUApSlAKUpQClKUApSlAfCKhe1vo3ixW9JDuxym5YEepIfeUaq3vL5g1NaUNtKtOjLmg8M/NebZDNhZCjoyn7rcx1R+Dr4edq00cHhx5iv0jm+SxYmMxzIHXlfiD1Vhqp7xVR7X+jOXD3kivLGNd4D10H/UUe0PeXzAqD09nxSFXuVNH6Mhlq7yZ6s8Iw2OQzwj2Gv9bCesch42+63hcCuAGINm8jyPeDWZTQ77i1p3EcTXuiQxR4rDtFiHL5ng4FYQvH/SQFuLSQHUuF0ueA4VIcs22wU/sYhFPNZD2bD91vyqHZVm0uHcSQuUbnbgR0ZeDDuNTfK8XleZMFxmFgSc/a3d1XPdILEH3W8ia1ygp6s8xcWVS21WsfH3Kz/wCBYjPsxleP1MPGd0yt7McSd/Njq1u/pUhxCRIqxYcWgiBWK/F7+3K2ntOQD3AKOtTPb3N48NEMBhVWNbAyqgChUOoSw5txPd+1UB36z2WDp4batvt5eXuac6/jW4+LKhCOFrfCsMi3r7iJF7IqT617ioR6JNaZOmcxUqLca8LrrXCwuJvXQTEaVkT2eNjd7TSvazVqI1ZUXW9CMI3Few/HwqxfR5l27h+2PGbVf+2L7nx1bzFVBnGYWG4OJ1Y93SpP6N9tzh2EEx+oY+qT/VsT/kJOo5Xv1qOpVcRpzqUmoeZc1K+Bq+1keVFKUoBSlKAUpSgFKUoBSlKAUpSgFeGNemNak0lAQ3a/0dR4i8kG7HIdWU6I566ew/eOPMc6qvMMqlw7mOVSpHX5dxHeNKv0y1zM8yWLFpuSDUeyw9pSeh6HpwNQ0XFlxOdHEKmsfVFIqa9Fq6m0GzkmEfdcbyH2WHA+HQ9VPzrhs33dfD9KxPTQnCpHmT0Zt9vc3JJPMkkn4mhnrXjwUrcENu+y/iayNk8p5ovmT+AoQ+SOiwYsRjrcONdrZXYibGNvH1U5swNh5fabuHmRWnlWSLG4aVg4B1CkqbdzEaHvqwsLt5FGoVYgqqAFAbgB5UOK6r1IxxQWX4+BlzH0R4dogIXZJhe7tqHPvKNF7t3h31XWY5XNg5eznQqeR5MOqtzFWbD6RYuaN/EPzFeM8zzB46AxSB1P2G3QdxuR0N7dRUsrbe4uqUv5ibRX6EHUV5x2KEUZY8vmelYsHg5YyQUJXkw1rJJsrjMaC0EJaNCVJJVbtYXsGIJtemS7nUhFZb0Idg82JmvLqCde7wqWQYFSA0Z3lPyrjY/YjFxH18NMv7jMP4luK39n8txANo45C33dxtfHTTxrBZ6nNF41Usly+jrNmlw5jc3aEhQeqEepfvFiPIVLarPYjPlw8jxyIUZiBJfQoy3Gq9NePnwqyka4uOFbEebvIctVtLR6o9UpSpOMUpSgFKUoBSlKAVx84x8wligg7MPIJHZ5QzKkcRjDWjVlLsWmQAbygDeNzYA9Wa+6d229Y2v1tpfzqN5dlWJmiVsS7Q4iMkJJEYyxRliaQMtmjKmRLWtfdjTUEm4G5k+azHESYbEIpeNEkEsQYI8cjSIt1YkxyXia67zCwvfkO3XPyvJlhuxeSWRlRXkka7ME3t0bosigb7aKoHrE8da6FAfGrSmWt6sbpQHLdK52ZZxFAPXb1uSjU/7edcnazbZYrpCRfUM/4hf1qBY9ZWBZzus2oVrk68Gccr8gdT0A1rFssrexcsSqaLw6s720G2vbIybqCM8QbN4XZtB5VEf+MKNI1LfsLp/Ga6uRbCTYs3ALLfWSTRR+yvC/cAfGrFyn0aYeMDtLynv9Vf4Qb/E0LB16FquSP0X6lURyTyGyqAely5/hWulBsrjX+xJ/AEHxc1dWGyxIxaNFQdFAX8K9nD0wcc+Jy/DH6lNjYHFniGH/AJYx/lr1/wAvcX1/+0fpVvnDV5OGqcGr+I1fl9+ZT7bBYwcAT4PEfxtWpPsxjE4xP49nvfNDV1/R6+iOmDJcTqLdIoYvMhsQL9CWQ/Bga2ItoZY9SJFtzGv+JDf4irvmwquLOqsPeAb8a4WP2EwsmqoYm6xm3+A6fhUYOiPEoS+OP6kPyj0lSj7faAcQfXsO86MPOpdlfpEiksHG6eoO8Phx/GotmPo4mjbfhYORwZD2cgH5+Fz4Vx48QAxTFREkaGSNRFKv7UeiS/AHvNNTKVOhXWYL6b/QsHabZ2PGp2+HZe2UeqwOjj7j/kTwrR2L2oIPYTerY7tjoUa9t0+6Tw6GuBhxNAvb4eTt4RxdLhl7pIzqp7jpXjOcyWbdxKi0nszAcHW2jEcmHzFQYxoZj2beY9H1iy3hX2o9shnnbxbrG7oBr95D7LePI9476kNZlPUg4ScWKUpQwFKUoBSlKAVytpEnMB+jMyybyar2e9ubw39ztgU3t29g2hta4vcc36M+LxMrGaWKKBjD2cUhXtH3I5N92Hs27QgKNTxJIsBubKYp3icMzSLHNNFHK5QtIkblN5tzS6uHjudW7IMbb1qA3smaYwRnEBRMVvIE4AnkD3CwPK97aVu1zsBtBBNK8Ub3eO+8Crrwdo2KsygOA6MpKkgEWNdGgFQzbzafslMKGxIvIRyU8FB6nn3eNTImqmy/DfTcem/qrM0rjqq6hfA+qvhUM7rOnFydSe0Vk1YMB2Ea4mYAzSDew8bC4jT+2debcN1T48eHW2S2SOKbt579nclQTrIb6knja/E8+FYsdEcdmJS/qmQr4RxAg28bE+dWfBCEUKosqgAAcgNAKhI67q4lTil+KSy/kvBH2OIKAFAAAsANAB0Ar3VRekLbbMMLjXjhDCOymOyXBBUXN7G53r/CuEPSPmxtuiRuv1J/Hd1qclRgvqlUau3WdHhFL/cn/TXsbW54eEM39yf0pkjBd9fLVSYz/Pj/AFco8YwPxrG2K2hfk480X/2pknBd+7XwpVFvhs/PHtP72P8A11rSZNnrcd/+8j/10yMLxL7ZKwPMg4uo8WH61Qb7K50eJf8AvYv9dYTsJnDcQx/8sX+ugwi+2zGIEDtEuxCqN4ak8AO81rZvs/FiVtIuvJhow8D+R0qmMl2IzOLFYd5Y3KLNEW9dHsBIpJIVibADjV8wG9Am4vMWVfjsoxGXS9ojHdOgcC4YfckXn/NjXzHCJ1+kwLuDeCYmL7jtqGX3G5GrSxWBWRGRxdWFiKqXO8ufCzPGp0I3Tf7UTG48wQCDyIqHoXFrW7Z6/EvVG1s5mH0bELr6oax/7bkBvIGzeVWzVHYqazW7t3z3CT+Aq5Mmn34InOpaNCfEqL/OkTTxCGGpG7SlKyKsUpSgFKUoDlY7ZmCWTtWQrIQVZ4nkgZlNtHeJlLj1RYNe3K1b+DwaRRrHGoREAVVUWAA0AArNXPz7ESpA7Qi8g3d0bu/oWUMQgI3iFLG19bUB4wGz8cM0kyly0l9GclV3m33CJwXebU8zYa2AFdOuTkWMlOH38T6jBpDdlEf1Yc7jMm824SgBIvz1twG3FmkTC6yoQeFmX9aA2mW4tVU7NYn6NjF7TTcZ4n7gxsD4XC+VWosgPAg+GtQDb/ISr/SoxcEWnX5B7dLaGoZ32U45lTltJYNPZF9zMN1tDvzxn9q5I/y1ZoqksPOVkEqMSLqb8SrLbdPfwq2cmzpZ4g448GHRuY8OfgahG3iFJpqfywb02G3q8fQR1NZhLXpZAayKs4G0mc4fAxCXEMVUsFFgTqQTwHhXDh9KGVN/8i37SMPnavfpc2SmzDCIkDRq0cm+e0bcBXcI9qxsQTfWvzquTYkzdgpV33txSrruMb29WUkKdQR41BksH6lyXPMHiyRh5kkKi7BTcgXte3jXX+hLVV+hPYzF4SXESYuIxbyIiXKm/rFmtuk9B8atu9SQzB9CWn0Jaz3pehBr/QVr6MGtZ718LigMbYVayIlq08RnUMftSKPO/wCFcDMfSLClwgLn4D9ajJthRqT+FErZwBc6Cqw25ziOScGP1iq7t+pvXOz7baaYHeYInTgP96ixxgfgSFPtOeS/aIHh8SQOdQ2W9rZ9i+0m9TLjHYYhEPFY+0bxktuX/d186vbIId3DQqeUaf5QapbZbK3xeLuwN5X3mHHciXgt+5QB4mr4ApE57+bxGL33Z9pSlZFWKUpQClKUApSlAc/aHLGxGFngVtxpY3QNa+6WUgG3PjVTH0H45fYzBfDddR8iaumlCU8FHzei3N09nFRN++w/Fa05Nk8/jBCsGHA2lTXyLC9Xy61rvHUYJ5mfnWbKc5i/+K3fupcfFdK5ybXZlCSACh4MBdeHI61+lGirhbQbGQYsHtFs/J10Pn97zqMGxVHLST0+pRP/ADGzC9pC5X7QBPDnzrby30oYvD73Zb245vutoVtpxI5j8K6O0GwrYWS0m8FJ9VwTut4PyPcfnWTI5ZcLfsZ2VWN2VlWRSbWvw6C1DrVnKSzFpo5mYekWTFADESThDftFS9jb2QCNOtzUQgKSylb9kn2bgmx8uGtWrmeKixSET4bDs5/rYfqJAeXrAWPgwIqHZNscTiF+lO30fXe7IjfOmg4dbXPS/dQ1ytKy6fQ6mR+kbHYUKq4iOVF0tMdN0cLMdRwqT5Z6SZmtJvj6wsSL7yjU2tflpXdyPB5NAQYoFDaetIjSG453cmx7xavZyTK2mkldi2+QQh3lVDrcqEAOt9Qb0ZnQXZt9pBvyNX/mZKBruX8BWGT0mSn7aD4VJVjytQLR4f8Aur/Elfxr2uaZfH7KRD9mJR+VDbzw6USIHbnEPwkY/sgn/KK89rjJuCYh+/dYfNuFSybbmBfYQnw3V/C5+VcjG7fyH2FVe8+t8z+lQboOq/hppfmaUOx+KfVwkS8zLIDbyW/zNaOPgw0FxvnFSdE+rjB957lm8ARWhmu0jOfrZSegvf4KPyrmM0j8BuDq/HyT9bUOuFKo/wCpLyXvuYpcCZpC72JHIDdRB/PM6n5VtLhd4hFBIuNLas3K46A8F66nU2G9gcukmYRxIWPQD/EeniaszZPYhMNaSSzS8uYTwvxPf8KnBFe4hRWu/Re572J2X+ixbzj61/a91eS/mf8AapPQUrI87UqSqScpbilKUMBSlKAUpSgFKUoBSlKAV5K16pQGMxV57Gs1KA1p8CrqVdQyniGFwfEGoVnfoqiclsMxib7pJK+R4j51PqUNlOrOm8xZRWa7I4vD37RG3R9oAOv8S8PO1cizj7h82X9a/RlcrH7M4abWSFCeoG6f4lsajBZU+ItaTX0KHM7j7B8nU/javn/EJB9iT/D+tW7ifRfhW9kyp4MGH+JSfnXPk9Ey/ZxB84x+TVGDrjxCi936FbQ4524q6+P+162A7dfiv+9Tv/lO39uv8B/1Vmj9FHXEfCP9Xpgyd7Q/y9P2IEqsftHysP1r79FH2tfE3+XD4CrLw3oxgFt95X81UfIX+ddrB7JYWL2YEJ6sN8/Fr1ODRK/pLbL+/voVNlWzryn6iEtc6sq2HnIamOU+jQ+1iHt7kep83P5Dzqfqtq+0wcdTiFSWkdDUy/K4oF3YkCDu5+JOp8626UqTgbbeWKUpQgUpSgFKUoBSlKAUpSgFKUoBSlKAUpSgFKUoBSlKAUpSgFKUoBSlKAUpSgFKUoBSlKAUpSgP/9k="/>
          <p:cNvSpPr>
            <a:spLocks noChangeAspect="1" noChangeArrowheads="1"/>
          </p:cNvSpPr>
          <p:nvPr/>
        </p:nvSpPr>
        <p:spPr bwMode="auto">
          <a:xfrm>
            <a:off x="0" y="-153988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4101" name="Picture 5" descr="C:\Users\bmbarnett\Desktop\[UNSET].jpg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-2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64951" y="2137569"/>
            <a:ext cx="2075247" cy="20752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3F47211-E465-8B92-D2BA-B5BF2F6817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590800" y="6524624"/>
            <a:ext cx="2895600" cy="365125"/>
          </a:xfrm>
        </p:spPr>
        <p:txBody>
          <a:bodyPr/>
          <a:lstStyle/>
          <a:p>
            <a:pPr>
              <a:defRPr/>
            </a:pPr>
            <a:r>
              <a:rPr lang="en-US" dirty="0"/>
              <a:t>Issued and Approved by: 2025.10.01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B3ED697-21A0-3394-0594-6CB37121CB8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7822" y="4687885"/>
            <a:ext cx="2323556" cy="1628621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B3E76458-7AE6-365E-B883-5C704BCC61E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77313" y="2492166"/>
            <a:ext cx="2123476" cy="1345059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08C3AFEF-3D8A-A7A9-D98B-B2FB753115F8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296937" y="3032916"/>
            <a:ext cx="1476130" cy="3309937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948" grpId="0"/>
      <p:bldP spid="82954" grpId="0"/>
      <p:bldP spid="14" grpId="0"/>
      <p:bldP spid="16" grpId="0"/>
      <p:bldP spid="1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/>
          <a:lstStyle/>
          <a:p>
            <a:r>
              <a:rPr lang="en-US" dirty="0"/>
              <a:t>Gastric Bypass Surgery</a:t>
            </a: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7616" y="1295400"/>
            <a:ext cx="7412560" cy="510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793918A-F414-87D4-440C-438C41E909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124200" y="6412735"/>
            <a:ext cx="2895600" cy="365125"/>
          </a:xfrm>
        </p:spPr>
        <p:txBody>
          <a:bodyPr/>
          <a:lstStyle/>
          <a:p>
            <a:pPr>
              <a:defRPr/>
            </a:pPr>
            <a:r>
              <a:rPr lang="en-US"/>
              <a:t>Issued and Approved by: 2025.10.01</a:t>
            </a:r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9828852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  <p:tag name="ARTICULATE_SLIDE_COUNT" val="46"/>
  <p:tag name="ARTICULATE_SLIDE_THUMBNAIL_REFRESH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AB1D26AB0930040A5AA27DF027D5BE6" ma:contentTypeVersion="38" ma:contentTypeDescription="Create a new document." ma:contentTypeScope="" ma:versionID="8dc3facb78d72554e7d42a3be1c49370">
  <xsd:schema xmlns:xsd="http://www.w3.org/2001/XMLSchema" xmlns:xs="http://www.w3.org/2001/XMLSchema" xmlns:p="http://schemas.microsoft.com/office/2006/metadata/properties" xmlns:ns1="http://schemas.microsoft.com/sharepoint/v3" xmlns:ns2="69dada7d-659e-47da-bbde-818d14d6c42b" xmlns:ns3="954e8e33-bd34-4763-86a2-c331674e66e9" xmlns:ns4="9aa04e4a-fc13-43a5-a8b6-8416d11377e7" targetNamespace="http://schemas.microsoft.com/office/2006/metadata/properties" ma:root="true" ma:fieldsID="711209135b1fefbe115892f49b964652" ns1:_="" ns2:_="" ns3:_="" ns4:_="">
    <xsd:import namespace="http://schemas.microsoft.com/sharepoint/v3"/>
    <xsd:import namespace="69dada7d-659e-47da-bbde-818d14d6c42b"/>
    <xsd:import namespace="954e8e33-bd34-4763-86a2-c331674e66e9"/>
    <xsd:import namespace="9aa04e4a-fc13-43a5-a8b6-8416d11377e7"/>
    <xsd:element name="properties">
      <xsd:complexType>
        <xsd:sequence>
          <xsd:element name="documentManagement">
            <xsd:complexType>
              <xsd:all>
                <xsd:element ref="ns3:Training_x0020_Material_x0020_Type" minOccurs="0"/>
                <xsd:element ref="ns3:Training_x0020_Program_x0020_Module" minOccurs="0"/>
                <xsd:element ref="ns3:General_x0020_Sub_x002d_Topic" minOccurs="0"/>
                <xsd:element ref="ns3:Author0" minOccurs="0"/>
                <xsd:element ref="ns3:Publisher" minOccurs="0"/>
                <xsd:element ref="ns3:Publication_x0020_Year" minOccurs="0"/>
                <xsd:element ref="ns3:ReviewYear" minOccurs="0"/>
                <xsd:element ref="ns4:SharedWithUsers" minOccurs="0"/>
                <xsd:element ref="ns4:SharedWithDetails" minOccurs="0"/>
                <xsd:element ref="ns2:bcb0abd1f2e14e1dbf0bebeb2f53ea5f" minOccurs="0"/>
                <xsd:element ref="ns3:MediaServiceMetadata" minOccurs="0"/>
                <xsd:element ref="ns3:MediaServiceFastMetadata" minOccurs="0"/>
                <xsd:element ref="ns4:TaxCatchAll" minOccurs="0"/>
                <xsd:element ref="ns3:MediaServiceDateTaken" minOccurs="0"/>
                <xsd:element ref="ns3:MediaLengthInSeconds" minOccurs="0"/>
                <xsd:element ref="ns1:AverageRating" minOccurs="0"/>
                <xsd:element ref="ns1:RatingCount" minOccurs="0"/>
                <xsd:element ref="ns1:RatedBy" minOccurs="0"/>
                <xsd:element ref="ns1:Ratings" minOccurs="0"/>
                <xsd:element ref="ns1:LikesCount" minOccurs="0"/>
                <xsd:element ref="ns1:LikedBy" minOccurs="0"/>
                <xsd:element ref="ns3:MediaServiceAutoTags" minOccurs="0"/>
                <xsd:element ref="ns3:Comments" minOccurs="0"/>
                <xsd:element ref="ns3:MediaServiceObjectDetectorVersions" minOccurs="0"/>
                <xsd:element ref="ns3:MediaServiceGenerationTime" minOccurs="0"/>
                <xsd:element ref="ns3:MediaServiceEventHashCode" minOccurs="0"/>
                <xsd:element ref="ns3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AverageRating" ma:index="22" nillable="true" ma:displayName="Rating (0-5)" ma:decimals="2" ma:description="Average value of all the ratings that have been submitted" ma:hidden="true" ma:internalName="AverageRating" ma:readOnly="false">
      <xsd:simpleType>
        <xsd:restriction base="dms:Number"/>
      </xsd:simpleType>
    </xsd:element>
    <xsd:element name="RatingCount" ma:index="23" nillable="true" ma:displayName="Number of Ratings" ma:decimals="0" ma:description="Number of ratings submitted" ma:hidden="true" ma:internalName="RatingCount" ma:readOnly="false">
      <xsd:simpleType>
        <xsd:restriction base="dms:Number"/>
      </xsd:simpleType>
    </xsd:element>
    <xsd:element name="RatedBy" ma:index="24" nillable="true" ma:displayName="Rated By" ma:description="Users rated the item." ma:hidden="true" ma:list="UserInfo" ma:internalName="RatedBy" ma:readOnly="fals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Ratings" ma:index="25" nillable="true" ma:displayName="User ratings" ma:description="User ratings for the item" ma:hidden="true" ma:internalName="Ratings" ma:readOnly="false">
      <xsd:simpleType>
        <xsd:restriction base="dms:Note"/>
      </xsd:simpleType>
    </xsd:element>
    <xsd:element name="LikesCount" ma:index="26" nillable="true" ma:displayName="Number of Likes" ma:hidden="true" ma:internalName="LikesCount" ma:readOnly="false">
      <xsd:simpleType>
        <xsd:restriction base="dms:Unknown"/>
      </xsd:simpleType>
    </xsd:element>
    <xsd:element name="LikedBy" ma:index="27" nillable="true" ma:displayName="Liked By" ma:hidden="true" ma:list="UserInfo" ma:internalName="LikedBy" ma:readOnly="fals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9dada7d-659e-47da-bbde-818d14d6c42b" elementFormDefault="qualified">
    <xsd:import namespace="http://schemas.microsoft.com/office/2006/documentManagement/types"/>
    <xsd:import namespace="http://schemas.microsoft.com/office/infopath/2007/PartnerControls"/>
    <xsd:element name="bcb0abd1f2e14e1dbf0bebeb2f53ea5f" ma:index="12" ma:taxonomy="true" ma:internalName="bcb0abd1f2e14e1dbf0bebeb2f53ea5f" ma:taxonomyFieldName="Related_x0020_Service" ma:displayName="Related Service" ma:readOnly="false" ma:default="" ma:fieldId="{bcb0abd1-f2e1-4e1d-bf0b-ebeb2f53ea5f}" ma:sspId="81fff9b3-6ef6-4aa5-8852-6b1354b1eeb7" ma:termSetId="84157ea3-196f-4e8c-951a-e4f5f4131290" ma:anchorId="00000000-0000-0000-0000-000000000000" ma:open="fals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54e8e33-bd34-4763-86a2-c331674e66e9" elementFormDefault="qualified">
    <xsd:import namespace="http://schemas.microsoft.com/office/2006/documentManagement/types"/>
    <xsd:import namespace="http://schemas.microsoft.com/office/infopath/2007/PartnerControls"/>
    <xsd:element name="Training_x0020_Material_x0020_Type" ma:index="2" nillable="true" ma:displayName="Training Material Type" ma:format="Dropdown" ma:internalName="Training_x0020_Material_x0020_Type">
      <xsd:simpleType>
        <xsd:restriction base="dms:Choice">
          <xsd:enumeration value="External - Community Outreach"/>
          <xsd:enumeration value="External - Criminal Justice System Training"/>
          <xsd:enumeration value="External - Law Enforcement Training"/>
          <xsd:enumeration value="Internal - Lab Training Program"/>
          <xsd:enumeration value="Internal - Literature"/>
        </xsd:restriction>
      </xsd:simpleType>
    </xsd:element>
    <xsd:element name="Training_x0020_Program_x0020_Module" ma:index="3" nillable="true" ma:displayName="Training Program Module" ma:internalName="Training_x0020_Program_x0020_Module" ma:readOnly="false">
      <xsd:simpleType>
        <xsd:restriction base="dms:Text">
          <xsd:maxLength value="255"/>
        </xsd:restriction>
      </xsd:simpleType>
    </xsd:element>
    <xsd:element name="General_x0020_Sub_x002d_Topic" ma:index="4" nillable="true" ma:displayName="Topic" ma:format="Dropdown" ma:internalName="General_x0020_Sub_x002d_Topic">
      <xsd:simpleType>
        <xsd:restriction base="dms:Choice">
          <xsd:enumeration value="Alcohol - Collection and Storage"/>
          <xsd:enumeration value="Alcohol - General"/>
          <xsd:enumeration value="Alcohol - Instrumentation"/>
          <xsd:enumeration value="Alcohol - Pharmacology"/>
          <xsd:enumeration value="Alcohol - Quality Assurance"/>
          <xsd:enumeration value="Alcohol - Sample Types"/>
          <xsd:enumeration value="Alcohol - Testimony"/>
          <xsd:enumeration value="DNA - Amplification"/>
          <xsd:enumeration value="DNA - Audits"/>
          <xsd:enumeration value="DNA - Capillary Electrophoresis"/>
          <xsd:enumeration value="DNA - Challenging Samples"/>
          <xsd:enumeration value="DNA - Court"/>
          <xsd:enumeration value="DNA - Data Interpre (mix)"/>
          <xsd:enumeration value="DNA - Data Interpretation"/>
          <xsd:enumeration value="DNA - Database"/>
          <xsd:enumeration value="DNA - Extraction"/>
          <xsd:enumeration value="DNA - Resource Report"/>
          <xsd:enumeration value="DNA - Transfer"/>
          <xsd:enumeration value="DNA - Expert Systems"/>
          <xsd:enumeration value="DNA - Forensic Scientists"/>
          <xsd:enumeration value="DNA - LMD Microscopy"/>
          <xsd:enumeration value="DNA - Micro-technologies"/>
          <xsd:enumeration value="DNA - Mini-Filer"/>
          <xsd:enumeration value="DNA - mtDNA"/>
          <xsd:enumeration value="DNA - Other"/>
          <xsd:enumeration value="DNA - Paternity &amp; Inheritance"/>
          <xsd:enumeration value="DNA - Q-PCR"/>
          <xsd:enumeration value="DNA - Rapid DNA"/>
          <xsd:enumeration value="DNA - Screening"/>
          <xsd:enumeration value="DNA - Statistics"/>
          <xsd:enumeration value="DNA - The DNA Informant"/>
          <xsd:enumeration value="DNA - Unusual Cases"/>
          <xsd:enumeration value="DNA - Validation"/>
          <xsd:enumeration value="DNA - vWA Artifact"/>
          <xsd:enumeration value="DNA - Y-STRs"/>
          <xsd:enumeration value="Impressions - Casting"/>
          <xsd:enumeration value="Impressions - Chemical Enhancement"/>
          <xsd:enumeration value="Impressions - Error Rates/Reliability"/>
          <xsd:enumeration value="Impressions - Individuality"/>
          <xsd:enumeration value="Impressions - Intelligence"/>
          <xsd:enumeration value="Impressions - Lifting"/>
          <xsd:enumeration value="Impressions - Manufacturing"/>
          <xsd:enumeration value="Impressions - Photography/Digital Enhancement"/>
          <xsd:enumeration value="Impressions - Quality"/>
          <xsd:enumeration value="Impressions - Wear"/>
          <xsd:enumeration value="Labwide - Bias"/>
          <xsd:enumeration value="Labwide - Court"/>
          <xsd:enumeration value="Labwide - Data Management"/>
          <xsd:enumeration value="Labwide - General"/>
          <xsd:enumeration value="Labwide - Quality Assurance"/>
          <xsd:enumeration value="Management - Change Management"/>
          <xsd:enumeration value="Management - Communication"/>
          <xsd:enumeration value="Management - Ethics"/>
          <xsd:enumeration value="Management - Leadership"/>
          <xsd:enumeration value="Management - Organizational Health"/>
          <xsd:enumeration value="Management - Personality"/>
          <xsd:enumeration value="Management - Performance"/>
          <xsd:enumeration value="Management - Recruitment"/>
          <xsd:enumeration value="Management - Strategic Planning"/>
          <xsd:enumeration value="Management - Time Management"/>
          <xsd:enumeration value="Scene Investigation - Biological &amp; Trace"/>
          <xsd:enumeration value="Scene Investigation - Body Recovery"/>
          <xsd:enumeration value="Scene Investigation - Fire Scene"/>
          <xsd:enumeration value="Scene Investigation - Firearm &amp; Toolmark"/>
          <xsd:enumeration value="Scene Investigation - Footwear"/>
          <xsd:enumeration value="Scene Investigation - Latent Print"/>
          <xsd:enumeration value="Scene Investigation - Photography"/>
          <xsd:enumeration value="Scene Investigation - Sketching &amp; Searching"/>
          <xsd:enumeration value="Seized Drugs - Anesthetics"/>
          <xsd:enumeration value="Seized Drugs - Confirmatory Tests"/>
          <xsd:enumeration value="Seized Drugs - Court Testimony"/>
          <xsd:enumeration value="Seized Drugs - Depressants"/>
          <xsd:enumeration value="Seized Drugs - Marijuana"/>
          <xsd:enumeration value="Seized Drugs - Mass Spectrometry"/>
          <xsd:enumeration value="Seized Drugs - Opiates"/>
          <xsd:enumeration value="Seized Drugs - Preliminary Tests"/>
          <xsd:enumeration value="Seized Drugs - Steroids and New Psychoactive Substances (NPS)"/>
          <xsd:enumeration value="Seized Drugs - Stimulants and Hallucinogens"/>
          <xsd:enumeration value="Seized Drugs - Training Basics"/>
          <xsd:enumeration value="Seized Drugs - Uncertainty of Measurement"/>
        </xsd:restriction>
      </xsd:simpleType>
    </xsd:element>
    <xsd:element name="Author0" ma:index="5" nillable="true" ma:displayName="Author" ma:internalName="Author0" ma:readOnly="false">
      <xsd:simpleType>
        <xsd:restriction base="dms:Text">
          <xsd:maxLength value="255"/>
        </xsd:restriction>
      </xsd:simpleType>
    </xsd:element>
    <xsd:element name="Publisher" ma:index="6" nillable="true" ma:displayName="Publisher" ma:format="Dropdown" ma:internalName="Publisher">
      <xsd:simpleType>
        <xsd:restriction base="dms:Choice">
          <xsd:enumeration value="American Society of Crime Lab Directors (ASCLD)"/>
          <xsd:enumeration value="ANAB"/>
          <xsd:enumeration value="Analytical Chemistry"/>
          <xsd:enumeration value="Forensic Science International"/>
          <xsd:enumeration value="Forensic Science International: Genetics Supplement Series"/>
          <xsd:enumeration value="Forensic Science International: Synergy"/>
          <xsd:enumeration value="Genes"/>
          <xsd:enumeration value="Journal of Analytical Toxicology"/>
          <xsd:enumeration value="Journal of Forensic Identification"/>
          <xsd:enumeration value="Journal of Forensic Sciences"/>
          <xsd:enumeration value="JusticeTrax"/>
          <xsd:enumeration value="Manager Tools"/>
          <xsd:enumeration value="Michael Hyatt &amp; Company"/>
          <xsd:enumeration value="Molecular Genetics and Genomics"/>
          <xsd:enumeration value="NIST"/>
          <xsd:enumeration value="Science and Justice"/>
        </xsd:restriction>
      </xsd:simpleType>
    </xsd:element>
    <xsd:element name="Publication_x0020_Year" ma:index="7" nillable="true" ma:displayName="Publication Year" ma:internalName="Publication_x0020_Year" ma:readOnly="false">
      <xsd:simpleType>
        <xsd:restriction base="dms:Text">
          <xsd:maxLength value="255"/>
        </xsd:restriction>
      </xsd:simpleType>
    </xsd:element>
    <xsd:element name="ReviewYear" ma:index="8" nillable="true" ma:displayName="Review Year" ma:format="Dropdown" ma:internalName="ReviewYear" ma:readOnly="false">
      <xsd:simpleType>
        <xsd:restriction base="dms:Text">
          <xsd:maxLength value="255"/>
        </xsd:restriction>
      </xsd:simpleType>
    </xsd:element>
    <xsd:element name="MediaServiceMetadata" ma:index="14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5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20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21" nillable="true" ma:displayName="Length (seconds)" ma:hidden="true" ma:internalName="MediaLengthInSeconds" ma:readOnly="true">
      <xsd:simpleType>
        <xsd:restriction base="dms:Unknown"/>
      </xsd:simpleType>
    </xsd:element>
    <xsd:element name="MediaServiceAutoTags" ma:index="28" nillable="true" ma:displayName="Tags" ma:hidden="true" ma:internalName="MediaServiceAutoTags" ma:readOnly="true">
      <xsd:simpleType>
        <xsd:restriction base="dms:Text"/>
      </xsd:simpleType>
    </xsd:element>
    <xsd:element name="Comments" ma:index="31" nillable="true" ma:displayName="Comments" ma:format="Dropdown" ma:internalName="Comments">
      <xsd:simpleType>
        <xsd:restriction base="dms:Text">
          <xsd:maxLength value="255"/>
        </xsd:restriction>
      </xsd:simpleType>
    </xsd:element>
    <xsd:element name="MediaServiceObjectDetectorVersions" ma:index="32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GenerationTime" ma:index="3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3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SearchProperties" ma:index="35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aa04e4a-fc13-43a5-a8b6-8416d11377e7" elementFormDefault="qualified">
    <xsd:import namespace="http://schemas.microsoft.com/office/2006/documentManagement/types"/>
    <xsd:import namespace="http://schemas.microsoft.com/office/infopath/2007/PartnerControls"/>
    <xsd:element name="SharedWithUsers" ma:index="9" nillable="true" ma:displayName="Shared With" ma:hidden="true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0" nillable="true" ma:displayName="Shared With Details" ma:hidden="true" ma:internalName="SharedWithDetails" ma:readOnly="true">
      <xsd:simpleType>
        <xsd:restriction base="dms:Note"/>
      </xsd:simpleType>
    </xsd:element>
    <xsd:element name="TaxCatchAll" ma:index="19" nillable="true" ma:displayName="Taxonomy Catch All Column" ma:hidden="true" ma:list="{9b9b03e8-4f66-455b-a722-60f3f11120a4}" ma:internalName="TaxCatchAll" ma:readOnly="false" ma:showField="CatchAllData" ma:web="9aa04e4a-fc13-43a5-a8b6-8416d11377e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displayName="Content Type"/>
        <xsd:element ref="dc:title" minOccurs="0" maxOccurs="1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General_x0020_Sub_x002d_Topic xmlns="954e8e33-bd34-4763-86a2-c331674e66e9" xsi:nil="true"/>
    <Publisher xmlns="954e8e33-bd34-4763-86a2-c331674e66e9" xsi:nil="true"/>
    <LikesCount xmlns="http://schemas.microsoft.com/sharepoint/v3" xsi:nil="true"/>
    <Comments xmlns="954e8e33-bd34-4763-86a2-c331674e66e9" xsi:nil="true"/>
    <Training_x0020_Material_x0020_Type xmlns="954e8e33-bd34-4763-86a2-c331674e66e9">External - Law Enforcement Training</Training_x0020_Material_x0020_Type>
    <Author0 xmlns="954e8e33-bd34-4763-86a2-c331674e66e9" xsi:nil="true"/>
    <Ratings xmlns="http://schemas.microsoft.com/sharepoint/v3" xsi:nil="true"/>
    <RatingCount xmlns="http://schemas.microsoft.com/sharepoint/v3" xsi:nil="true"/>
    <LikedBy xmlns="http://schemas.microsoft.com/sharepoint/v3">
      <UserInfo>
        <DisplayName/>
        <AccountId xsi:nil="true"/>
        <AccountType/>
      </UserInfo>
    </LikedBy>
    <TaxCatchAll xmlns="9aa04e4a-fc13-43a5-a8b6-8416d11377e7">
      <Value>24</Value>
    </TaxCatchAll>
    <bcb0abd1f2e14e1dbf0bebeb2f53ea5f xmlns="69dada7d-659e-47da-bbde-818d14d6c42b">
      <Terms xmlns="http://schemas.microsoft.com/office/infopath/2007/PartnerControls">
        <TermInfo xmlns="http://schemas.microsoft.com/office/infopath/2007/PartnerControls">
          <TermName xmlns="http://schemas.microsoft.com/office/infopath/2007/PartnerControls">Breath Alcohol</TermName>
          <TermId xmlns="http://schemas.microsoft.com/office/infopath/2007/PartnerControls">ef3390bc-843a-40ba-b736-7c26d1793ebd</TermId>
        </TermInfo>
      </Terms>
    </bcb0abd1f2e14e1dbf0bebeb2f53ea5f>
    <AverageRating xmlns="http://schemas.microsoft.com/sharepoint/v3" xsi:nil="true"/>
    <Publication_x0020_Year xmlns="954e8e33-bd34-4763-86a2-c331674e66e9" xsi:nil="true"/>
    <ReviewYear xmlns="954e8e33-bd34-4763-86a2-c331674e66e9" xsi:nil="true"/>
    <Training_x0020_Program_x0020_Module xmlns="954e8e33-bd34-4763-86a2-c331674e66e9" xsi:nil="true"/>
    <RatedBy xmlns="http://schemas.microsoft.com/sharepoint/v3">
      <UserInfo>
        <DisplayName/>
        <AccountId xsi:nil="true"/>
        <AccountType/>
      </UserInfo>
    </RatedBy>
  </documentManagement>
</p:properties>
</file>

<file path=customXml/itemProps1.xml><?xml version="1.0" encoding="utf-8"?>
<ds:datastoreItem xmlns:ds="http://schemas.openxmlformats.org/officeDocument/2006/customXml" ds:itemID="{FDC34A3A-A150-4E91-94F2-4D00909B4BC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69dada7d-659e-47da-bbde-818d14d6c42b"/>
    <ds:schemaRef ds:uri="954e8e33-bd34-4763-86a2-c331674e66e9"/>
    <ds:schemaRef ds:uri="9aa04e4a-fc13-43a5-a8b6-8416d11377e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28075EE3-C7D2-4565-883C-5AB237D7369B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784BA551-E2C1-418A-9C33-550DF9C96CCB}">
  <ds:schemaRefs>
    <ds:schemaRef ds:uri="69dada7d-659e-47da-bbde-818d14d6c42b"/>
    <ds:schemaRef ds:uri="http://purl.org/dc/dcmitype/"/>
    <ds:schemaRef ds:uri="http://purl.org/dc/elements/1.1/"/>
    <ds:schemaRef ds:uri="9aa04e4a-fc13-43a5-a8b6-8416d11377e7"/>
    <ds:schemaRef ds:uri="http://schemas.microsoft.com/office/2006/metadata/properties"/>
    <ds:schemaRef ds:uri="http://schemas.microsoft.com/office/2006/documentManagement/types"/>
    <ds:schemaRef ds:uri="http://www.w3.org/XML/1998/namespace"/>
    <ds:schemaRef ds:uri="http://schemas.microsoft.com/office/infopath/2007/PartnerControls"/>
    <ds:schemaRef ds:uri="http://schemas.openxmlformats.org/package/2006/metadata/core-properties"/>
    <ds:schemaRef ds:uri="954e8e33-bd34-4763-86a2-c331674e66e9"/>
    <ds:schemaRef ds:uri="http://schemas.microsoft.com/sharepoint/v3"/>
    <ds:schemaRef ds:uri="http://purl.org/dc/terms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3869</TotalTime>
  <Words>2181</Words>
  <Application>Microsoft Office PowerPoint</Application>
  <PresentationFormat>On-screen Show (4:3)</PresentationFormat>
  <Paragraphs>283</Paragraphs>
  <Slides>46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46</vt:i4>
      </vt:variant>
    </vt:vector>
  </HeadingPairs>
  <TitlesOfParts>
    <vt:vector size="52" baseType="lpstr">
      <vt:lpstr>Arial</vt:lpstr>
      <vt:lpstr>Calibri</vt:lpstr>
      <vt:lpstr>Cambria Math</vt:lpstr>
      <vt:lpstr>Times New Roman</vt:lpstr>
      <vt:lpstr>Wingdings</vt:lpstr>
      <vt:lpstr>Office Theme</vt:lpstr>
      <vt:lpstr>PowerPoint Presentation</vt:lpstr>
      <vt:lpstr>Types of Alcohols and Chemicals of Interest</vt:lpstr>
      <vt:lpstr>Ethanol </vt:lpstr>
      <vt:lpstr>How is Ethanol Consumed</vt:lpstr>
      <vt:lpstr>What is a “Standard Drink”?</vt:lpstr>
      <vt:lpstr>What the body does to alcohol </vt:lpstr>
      <vt:lpstr>Absorption of Alcohol</vt:lpstr>
      <vt:lpstr>Rate of Absorption of Ethanol </vt:lpstr>
      <vt:lpstr>Gastric Bypass Surgery</vt:lpstr>
      <vt:lpstr>Rate of Absorption of Alcohol </vt:lpstr>
      <vt:lpstr>Distribution of Ethanol</vt:lpstr>
      <vt:lpstr>Volume of Distribution</vt:lpstr>
      <vt:lpstr>How Much Does BAC Rise for Each Drink?</vt:lpstr>
      <vt:lpstr>Elimination of Alcohol </vt:lpstr>
      <vt:lpstr>Elimination of Alcohol </vt:lpstr>
      <vt:lpstr>Elimination Rates </vt:lpstr>
      <vt:lpstr>Alcohol Absorption and Elimination in the Courtroom</vt:lpstr>
      <vt:lpstr>Alcohol Absorption and Elimination in the Courtroom</vt:lpstr>
      <vt:lpstr>Widmark Equation </vt:lpstr>
      <vt:lpstr>Retrograde Extrapolation</vt:lpstr>
      <vt:lpstr>Information that is beneficial:</vt:lpstr>
      <vt:lpstr>Officer Observations</vt:lpstr>
      <vt:lpstr>Subject Admissions</vt:lpstr>
      <vt:lpstr>Impairment By Ethanol – Part 1</vt:lpstr>
      <vt:lpstr>Impairment By Ethanol – Part 2</vt:lpstr>
      <vt:lpstr>Driving-Related Impairment</vt:lpstr>
      <vt:lpstr>Judgment</vt:lpstr>
      <vt:lpstr>Reaction Time</vt:lpstr>
      <vt:lpstr>Coordination</vt:lpstr>
      <vt:lpstr>Tolerance</vt:lpstr>
      <vt:lpstr>Where does 0.08 come from?</vt:lpstr>
      <vt:lpstr>How Were These Studies Performed?</vt:lpstr>
      <vt:lpstr>Relative Crash Risk Calculation</vt:lpstr>
      <vt:lpstr>Grand Rapids Results</vt:lpstr>
      <vt:lpstr>Exponential Increase</vt:lpstr>
      <vt:lpstr>PowerPoint Presentation</vt:lpstr>
      <vt:lpstr>PowerPoint Presentation</vt:lpstr>
      <vt:lpstr>Analysis of Ethanol Levels </vt:lpstr>
      <vt:lpstr>Blood Alcohol Analysis at the Alaska Crime Lab</vt:lpstr>
      <vt:lpstr>Blood Alcohol Units</vt:lpstr>
      <vt:lpstr>Why Can We Analyze Breath?</vt:lpstr>
      <vt:lpstr>Blood: Breath Ratio</vt:lpstr>
      <vt:lpstr>Blood: Breath Ratio </vt:lpstr>
      <vt:lpstr>Breath Units </vt:lpstr>
      <vt:lpstr>“Deep Lung Air”</vt:lpstr>
      <vt:lpstr>Interpretation Summary Available Online</vt:lpstr>
    </vt:vector>
  </TitlesOfParts>
  <Company>State of Alaska - Crime Lab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 Slide Title</dc:title>
  <dc:creator>Intoximeters</dc:creator>
  <cp:lastModifiedBy>Barnett, Brandi M (DPS)</cp:lastModifiedBy>
  <cp:revision>200</cp:revision>
  <cp:lastPrinted>2018-01-16T23:28:22Z</cp:lastPrinted>
  <dcterms:created xsi:type="dcterms:W3CDTF">2001-11-04T18:34:50Z</dcterms:created>
  <dcterms:modified xsi:type="dcterms:W3CDTF">2025-10-03T20:17:53Z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rticulateGUID">
    <vt:lpwstr>443ECEC9-408C-49B2-A926-8C942ACE5E85</vt:lpwstr>
  </property>
  <property fmtid="{D5CDD505-2E9C-101B-9397-08002B2CF9AE}" pid="3" name="ArticulatePath">
    <vt:lpwstr>04 Ethanol Pharmacology 2020</vt:lpwstr>
  </property>
  <property fmtid="{D5CDD505-2E9C-101B-9397-08002B2CF9AE}" pid="4" name="ContentTypeId">
    <vt:lpwstr>0x0101002AB1D26AB0930040A5AA27DF027D5BE6</vt:lpwstr>
  </property>
  <property fmtid="{D5CDD505-2E9C-101B-9397-08002B2CF9AE}" pid="5" name="Related Service">
    <vt:lpwstr>24;#Breath Alcohol|ef3390bc-843a-40ba-b736-7c26d1793ebd</vt:lpwstr>
  </property>
  <property fmtid="{D5CDD505-2E9C-101B-9397-08002B2CF9AE}" pid="6" name="Related_x0020_Service">
    <vt:lpwstr>24;#Breath Alcohol|ef3390bc-843a-40ba-b736-7c26d1793ebd</vt:lpwstr>
  </property>
</Properties>
</file>